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1"/>
  </p:notesMasterIdLst>
  <p:handoutMasterIdLst>
    <p:handoutMasterId r:id="rId12"/>
  </p:handoutMasterIdLst>
  <p:sldIdLst>
    <p:sldId id="341" r:id="rId5"/>
    <p:sldId id="364" r:id="rId6"/>
    <p:sldId id="365" r:id="rId7"/>
    <p:sldId id="367" r:id="rId8"/>
    <p:sldId id="369" r:id="rId9"/>
    <p:sldId id="371"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536B87B-72D9-4BAA-90EE-D4D3EBCF4807}" v="15" dt="2023-05-12T13:12:26.634"/>
    <p1510:client id="{3A7BDB2F-56BE-1A43-ACC4-E1CE47B9B4DF}" v="4" dt="2023-05-12T13:02:56.514"/>
    <p1510:client id="{3DDD8E1C-E26C-408D-94E6-A957A148ACA7}" v="80" dt="2023-05-12T11:26:54.096"/>
    <p1510:client id="{7B987486-34D4-40A1-8CB7-2B04246F8AA3}" v="96" dt="2023-05-12T13:15:58.342"/>
    <p1510:client id="{B711C43A-48AD-7315-2396-CB9C42920CB1}" v="2" dt="2023-05-12T13:03:31.25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3" d="100"/>
          <a:sy n="63" d="100"/>
        </p:scale>
        <p:origin x="620" y="60"/>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76"/>
        <p:guide pos="21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eter Hedman" userId="9d7636b6-4faa-495a-bb5d-794ad338fcd7" providerId="ADAL" clId="{1536B87B-72D9-4BAA-90EE-D4D3EBCF4807}"/>
    <pc:docChg chg="modMainMaster">
      <pc:chgData name="Peter Hedman" userId="9d7636b6-4faa-495a-bb5d-794ad338fcd7" providerId="ADAL" clId="{1536B87B-72D9-4BAA-90EE-D4D3EBCF4807}" dt="2023-05-12T13:12:26.634" v="14" actId="20577"/>
      <pc:docMkLst>
        <pc:docMk/>
      </pc:docMkLst>
      <pc:sldMasterChg chg="modSp mod">
        <pc:chgData name="Peter Hedman" userId="9d7636b6-4faa-495a-bb5d-794ad338fcd7" providerId="ADAL" clId="{1536B87B-72D9-4BAA-90EE-D4D3EBCF4807}" dt="2023-05-12T13:12:26.634" v="14" actId="20577"/>
        <pc:sldMasterMkLst>
          <pc:docMk/>
          <pc:sldMasterMk cId="0" sldId="2147485146"/>
        </pc:sldMasterMkLst>
        <pc:spChg chg="mod">
          <ac:chgData name="Peter Hedman" userId="9d7636b6-4faa-495a-bb5d-794ad338fcd7" providerId="ADAL" clId="{1536B87B-72D9-4BAA-90EE-D4D3EBCF4807}" dt="2023-05-12T13:12:26.634" v="14" actId="20577"/>
          <ac:spMkLst>
            <pc:docMk/>
            <pc:sldMasterMk cId="0" sldId="2147485146"/>
            <ac:spMk id="11" creationId="{AA2802BD-1B72-4AD1-8184-0FD099607084}"/>
          </ac:spMkLst>
        </pc:spChg>
      </pc:sldMasterChg>
    </pc:docChg>
  </pc:docChgLst>
  <pc:docChgLst>
    <pc:chgData name="Stefan Rommer" userId="S::stefan.rommer@ericsson.com::d9622aef-7581-480e-b820-78a62142d3df" providerId="AD" clId="Web-{3A7BDB2F-56BE-1A43-ACC4-E1CE47B9B4DF}"/>
    <pc:docChg chg="modSld">
      <pc:chgData name="Stefan Rommer" userId="S::stefan.rommer@ericsson.com::d9622aef-7581-480e-b820-78a62142d3df" providerId="AD" clId="Web-{3A7BDB2F-56BE-1A43-ACC4-E1CE47B9B4DF}" dt="2023-05-12T13:02:56.514" v="2" actId="14100"/>
      <pc:docMkLst>
        <pc:docMk/>
      </pc:docMkLst>
      <pc:sldChg chg="modSp">
        <pc:chgData name="Stefan Rommer" userId="S::stefan.rommer@ericsson.com::d9622aef-7581-480e-b820-78a62142d3df" providerId="AD" clId="Web-{3A7BDB2F-56BE-1A43-ACC4-E1CE47B9B4DF}" dt="2023-05-12T13:02:56.514" v="2" actId="14100"/>
        <pc:sldMkLst>
          <pc:docMk/>
          <pc:sldMk cId="0" sldId="341"/>
        </pc:sldMkLst>
        <pc:spChg chg="mod">
          <ac:chgData name="Stefan Rommer" userId="S::stefan.rommer@ericsson.com::d9622aef-7581-480e-b820-78a62142d3df" providerId="AD" clId="Web-{3A7BDB2F-56BE-1A43-ACC4-E1CE47B9B4DF}" dt="2023-05-12T13:02:56.514" v="2" actId="14100"/>
          <ac:spMkLst>
            <pc:docMk/>
            <pc:sldMk cId="0" sldId="341"/>
            <ac:spMk id="5122" creationId="{6BFCA172-672F-4297-B767-9F7EDE373FA1}"/>
          </ac:spMkLst>
        </pc:spChg>
        <pc:spChg chg="mod">
          <ac:chgData name="Stefan Rommer" userId="S::stefan.rommer@ericsson.com::d9622aef-7581-480e-b820-78a62142d3df" providerId="AD" clId="Web-{3A7BDB2F-56BE-1A43-ACC4-E1CE47B9B4DF}" dt="2023-05-12T13:02:51.467" v="1" actId="20577"/>
          <ac:spMkLst>
            <pc:docMk/>
            <pc:sldMk cId="0" sldId="341"/>
            <ac:spMk id="5123" creationId="{9FAD3684-801E-4E1E-85EB-F5F3E5D37277}"/>
          </ac:spMkLst>
        </pc:spChg>
      </pc:sldChg>
    </pc:docChg>
  </pc:docChgLst>
  <pc:docChgLst>
    <pc:chgData name="Stefan Rommer" userId="d9622aef-7581-480e-b820-78a62142d3df" providerId="ADAL" clId="{7B987486-34D4-40A1-8CB7-2B04246F8AA3}"/>
    <pc:docChg chg="custSel modSld modMainMaster">
      <pc:chgData name="Stefan Rommer" userId="d9622aef-7581-480e-b820-78a62142d3df" providerId="ADAL" clId="{7B987486-34D4-40A1-8CB7-2B04246F8AA3}" dt="2023-05-12T13:15:58.342" v="91" actId="20577"/>
      <pc:docMkLst>
        <pc:docMk/>
      </pc:docMkLst>
      <pc:sldChg chg="modSp mod">
        <pc:chgData name="Stefan Rommer" userId="d9622aef-7581-480e-b820-78a62142d3df" providerId="ADAL" clId="{7B987486-34D4-40A1-8CB7-2B04246F8AA3}" dt="2023-05-12T13:03:22.376" v="2" actId="14100"/>
        <pc:sldMkLst>
          <pc:docMk/>
          <pc:sldMk cId="0" sldId="341"/>
        </pc:sldMkLst>
        <pc:spChg chg="mod">
          <ac:chgData name="Stefan Rommer" userId="d9622aef-7581-480e-b820-78a62142d3df" providerId="ADAL" clId="{7B987486-34D4-40A1-8CB7-2B04246F8AA3}" dt="2023-05-12T13:03:19.180" v="1" actId="122"/>
          <ac:spMkLst>
            <pc:docMk/>
            <pc:sldMk cId="0" sldId="341"/>
            <ac:spMk id="5122" creationId="{6BFCA172-672F-4297-B767-9F7EDE373FA1}"/>
          </ac:spMkLst>
        </pc:spChg>
        <pc:spChg chg="mod">
          <ac:chgData name="Stefan Rommer" userId="d9622aef-7581-480e-b820-78a62142d3df" providerId="ADAL" clId="{7B987486-34D4-40A1-8CB7-2B04246F8AA3}" dt="2023-05-12T13:03:22.376" v="2" actId="14100"/>
          <ac:spMkLst>
            <pc:docMk/>
            <pc:sldMk cId="0" sldId="341"/>
            <ac:spMk id="5123" creationId="{9FAD3684-801E-4E1E-85EB-F5F3E5D37277}"/>
          </ac:spMkLst>
        </pc:spChg>
      </pc:sldChg>
      <pc:sldChg chg="modSp mod">
        <pc:chgData name="Stefan Rommer" userId="d9622aef-7581-480e-b820-78a62142d3df" providerId="ADAL" clId="{7B987486-34D4-40A1-8CB7-2B04246F8AA3}" dt="2023-05-12T13:15:58.342" v="91" actId="20577"/>
        <pc:sldMkLst>
          <pc:docMk/>
          <pc:sldMk cId="2420897304" sldId="369"/>
        </pc:sldMkLst>
        <pc:spChg chg="mod">
          <ac:chgData name="Stefan Rommer" userId="d9622aef-7581-480e-b820-78a62142d3df" providerId="ADAL" clId="{7B987486-34D4-40A1-8CB7-2B04246F8AA3}" dt="2023-05-12T13:15:58.342" v="91" actId="20577"/>
          <ac:spMkLst>
            <pc:docMk/>
            <pc:sldMk cId="2420897304" sldId="369"/>
            <ac:spMk id="8194" creationId="{3AFF4909-1900-46CD-87F7-AE296C59418F}"/>
          </ac:spMkLst>
        </pc:spChg>
      </pc:sldChg>
      <pc:sldMasterChg chg="modSp mod">
        <pc:chgData name="Stefan Rommer" userId="d9622aef-7581-480e-b820-78a62142d3df" providerId="ADAL" clId="{7B987486-34D4-40A1-8CB7-2B04246F8AA3}" dt="2023-05-12T13:15:29.427" v="88" actId="20577"/>
        <pc:sldMasterMkLst>
          <pc:docMk/>
          <pc:sldMasterMk cId="0" sldId="2147485146"/>
        </pc:sldMasterMkLst>
        <pc:spChg chg="mod">
          <ac:chgData name="Stefan Rommer" userId="d9622aef-7581-480e-b820-78a62142d3df" providerId="ADAL" clId="{7B987486-34D4-40A1-8CB7-2B04246F8AA3}" dt="2023-05-12T13:15:29.427" v="88" actId="20577"/>
          <ac:spMkLst>
            <pc:docMk/>
            <pc:sldMasterMk cId="0" sldId="2147485146"/>
            <ac:spMk id="11" creationId="{AA2802BD-1B72-4AD1-8184-0FD099607084}"/>
          </ac:spMkLst>
        </pc:spChg>
      </pc:sldMasterChg>
    </pc:docChg>
  </pc:docChgLst>
  <pc:docChgLst>
    <pc:chgData name="Maria Luisa Mas" userId="S::maria.luisa.mas@ericsson.com::d253646f-0dac-4854-8238-1456cd4529f1" providerId="AD" clId="Web-{B711C43A-48AD-7315-2396-CB9C42920CB1}"/>
    <pc:docChg chg="modSld">
      <pc:chgData name="Maria Luisa Mas" userId="S::maria.luisa.mas@ericsson.com::d253646f-0dac-4854-8238-1456cd4529f1" providerId="AD" clId="Web-{B711C43A-48AD-7315-2396-CB9C42920CB1}" dt="2023-05-12T13:03:31.257" v="0" actId="20577"/>
      <pc:docMkLst>
        <pc:docMk/>
      </pc:docMkLst>
      <pc:sldChg chg="modSp">
        <pc:chgData name="Maria Luisa Mas" userId="S::maria.luisa.mas@ericsson.com::d253646f-0dac-4854-8238-1456cd4529f1" providerId="AD" clId="Web-{B711C43A-48AD-7315-2396-CB9C42920CB1}" dt="2023-05-12T13:03:31.257" v="0" actId="20577"/>
        <pc:sldMkLst>
          <pc:docMk/>
          <pc:sldMk cId="2420897304" sldId="369"/>
        </pc:sldMkLst>
        <pc:spChg chg="mod">
          <ac:chgData name="Maria Luisa Mas" userId="S::maria.luisa.mas@ericsson.com::d253646f-0dac-4854-8238-1456cd4529f1" providerId="AD" clId="Web-{B711C43A-48AD-7315-2396-CB9C42920CB1}" dt="2023-05-12T13:03:31.257" v="0" actId="20577"/>
          <ac:spMkLst>
            <pc:docMk/>
            <pc:sldMk cId="2420897304" sldId="369"/>
            <ac:spMk id="4" creationId="{705E1F4A-2D23-0697-DCD9-F62E5504C652}"/>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endParaRPr lang="en-US"/>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28580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a:latin typeface="Arial "/>
              </a:rPr>
              <a:t>3GPP WG SA2#157	</a:t>
            </a:r>
          </a:p>
          <a:p>
            <a:pPr eaLnBrk="1" hangingPunct="1">
              <a:defRPr/>
            </a:pPr>
            <a:r>
              <a:rPr lang="sv-SE" altLang="en-US" sz="1200" b="1">
                <a:latin typeface="Arial "/>
              </a:rPr>
              <a:t>Berlin, Germany, 22 – 26 May, 2023</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S2-2306574</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s://datatracker.ietf.org/doc/rfc9298/" TargetMode="External"/><Relationship Id="rId2" Type="http://schemas.openxmlformats.org/officeDocument/2006/relationships/hyperlink" Target="https://datatracker.ietf.org/doc/rfc9297/" TargetMode="External"/><Relationship Id="rId1" Type="http://schemas.openxmlformats.org/officeDocument/2006/relationships/slideLayout" Target="../slideLayouts/slideLayout2.xml"/><Relationship Id="rId4" Type="http://schemas.openxmlformats.org/officeDocument/2006/relationships/hyperlink" Target="https://datatracker.ietf.org/doc/draft-ietf-masque-connect-ip/"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sv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14142"/>
            <a:ext cx="7886700" cy="1985027"/>
          </a:xfrm>
        </p:spPr>
        <p:txBody>
          <a:bodyPr/>
          <a:lstStyle/>
          <a:p>
            <a:pPr algn="ctr" eaLnBrk="1" hangingPunct="1"/>
            <a:r>
              <a:rPr lang="en-GB">
                <a:effectLst/>
                <a:latin typeface="+mn-lt"/>
                <a:ea typeface="SimSun" panose="02010600030101010101" pitchFamily="2" charset="-122"/>
              </a:rPr>
              <a:t>MASQUE for Enhanced Traffic Management</a:t>
            </a:r>
            <a:endParaRPr lang="en-GB" altLang="en-US">
              <a:latin typeface="+mn-lt"/>
            </a:endParaRP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839787"/>
          </a:xfrm>
        </p:spPr>
        <p:txBody>
          <a:bodyPr/>
          <a:lstStyle/>
          <a:p>
            <a:pPr marL="0" indent="0" algn="ctr" eaLnBrk="1" hangingPunct="1">
              <a:buFontTx/>
              <a:buNone/>
            </a:pPr>
            <a:r>
              <a:rPr lang="en-GB" altLang="en-US"/>
              <a:t>Ericsson</a:t>
            </a:r>
            <a:endParaRPr lang="en-US"/>
          </a:p>
          <a:p>
            <a:pPr marL="0" indent="0" eaLnBrk="1" hangingPunct="1">
              <a:buFontTx/>
              <a:buNone/>
            </a:pPr>
            <a:endParaRPr lang="en-GB"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a:t>MASQUE Specifications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pPr marL="0" indent="0" algn="l" rtl="0" fontAlgn="base">
              <a:buNone/>
            </a:pPr>
            <a:r>
              <a:rPr lang="en-US" sz="1600" b="1" i="0" u="none" strike="noStrike">
                <a:solidFill>
                  <a:srgbClr val="181818"/>
                </a:solidFill>
                <a:effectLst/>
              </a:rPr>
              <a:t>IETF MASQUE (</a:t>
            </a:r>
            <a:r>
              <a:rPr lang="en-GB" sz="1600" b="1" i="0" u="none" strike="noStrike">
                <a:solidFill>
                  <a:srgbClr val="181818"/>
                </a:solidFill>
                <a:effectLst/>
              </a:rPr>
              <a:t>Multiplexed Application Substrate over QUIC Encryption) WG </a:t>
            </a:r>
            <a:r>
              <a:rPr lang="en-GB" sz="1600" b="0" i="0" u="none" strike="noStrike">
                <a:solidFill>
                  <a:srgbClr val="181818"/>
                </a:solidFill>
                <a:effectLst/>
              </a:rPr>
              <a:t>was established in June 2020.</a:t>
            </a:r>
            <a:r>
              <a:rPr lang="en-US" sz="1600" b="0" i="0">
                <a:solidFill>
                  <a:srgbClr val="181818"/>
                </a:solidFill>
                <a:effectLst/>
              </a:rPr>
              <a:t>​</a:t>
            </a:r>
          </a:p>
          <a:p>
            <a:pPr algn="l" rtl="0" fontAlgn="base"/>
            <a:r>
              <a:rPr lang="en-US" sz="1600" b="0" i="0">
                <a:solidFill>
                  <a:srgbClr val="181818"/>
                </a:solidFill>
                <a:effectLst/>
              </a:rPr>
              <a:t>It was Chartered to specify secure proxy protocols and mechanisms based on QUIC.</a:t>
            </a:r>
          </a:p>
          <a:p>
            <a:pPr algn="l" rtl="0" fontAlgn="base"/>
            <a:r>
              <a:rPr lang="en-GB" sz="1600" b="0" i="0" u="none" strike="noStrike">
                <a:solidFill>
                  <a:srgbClr val="181818"/>
                </a:solidFill>
                <a:effectLst/>
              </a:rPr>
              <a:t>Main deliverables include so far:</a:t>
            </a:r>
            <a:r>
              <a:rPr lang="en-US" sz="1600" b="0" i="0">
                <a:solidFill>
                  <a:srgbClr val="181818"/>
                </a:solidFill>
                <a:effectLst/>
              </a:rPr>
              <a:t>​</a:t>
            </a:r>
          </a:p>
          <a:p>
            <a:pPr algn="l" rtl="0" fontAlgn="base">
              <a:buFont typeface="Arial" panose="020B0604020202020204" pitchFamily="34" charset="0"/>
              <a:buChar char="•"/>
            </a:pPr>
            <a:r>
              <a:rPr lang="en-US" sz="1600" b="0" i="0" u="sng" strike="noStrike">
                <a:solidFill>
                  <a:srgbClr val="0082F0"/>
                </a:solidFill>
                <a:effectLst/>
                <a:hlinkClick r:id="rId2"/>
              </a:rPr>
              <a:t>RFC 9297 - HTTP Datagrams and the Capsule Protocol (ietf.org)</a:t>
            </a:r>
            <a:r>
              <a:rPr lang="en-US" sz="1600" b="0" i="0">
                <a:solidFill>
                  <a:srgbClr val="181818"/>
                </a:solidFill>
                <a:effectLst/>
              </a:rPr>
              <a:t>​</a:t>
            </a:r>
          </a:p>
          <a:p>
            <a:pPr marL="0" indent="0">
              <a:buNone/>
            </a:pPr>
            <a:r>
              <a:rPr lang="en-US" sz="1600" b="0" i="0" u="none" strike="noStrike">
                <a:solidFill>
                  <a:srgbClr val="212529"/>
                </a:solidFill>
                <a:effectLst/>
              </a:rPr>
              <a:t>   Defines the concept of datagrams for HTTP. Primarily to be used for HTTP3 over QUIC with support for the datagrams. </a:t>
            </a:r>
            <a:r>
              <a:rPr lang="en-US" sz="1600" b="0" i="0">
                <a:solidFill>
                  <a:srgbClr val="212529"/>
                </a:solidFill>
                <a:effectLst/>
              </a:rPr>
              <a:t>​</a:t>
            </a:r>
            <a:endParaRPr lang="en-US" sz="1600" b="0" i="0">
              <a:solidFill>
                <a:srgbClr val="181818"/>
              </a:solidFill>
              <a:effectLst/>
            </a:endParaRPr>
          </a:p>
          <a:p>
            <a:pPr algn="l" rtl="0" fontAlgn="base">
              <a:buFont typeface="Arial" panose="020B0604020202020204" pitchFamily="34" charset="0"/>
              <a:buChar char="•"/>
            </a:pPr>
            <a:r>
              <a:rPr lang="en-US" sz="1600" b="0" i="0" u="sng" strike="noStrike">
                <a:solidFill>
                  <a:srgbClr val="0082F0"/>
                </a:solidFill>
                <a:effectLst/>
                <a:hlinkClick r:id="rId3"/>
              </a:rPr>
              <a:t>RFC 9298 - Proxying UDP in HTTP (ietf.org) </a:t>
            </a:r>
            <a:r>
              <a:rPr lang="en-US" sz="1600" b="0" i="0">
                <a:solidFill>
                  <a:srgbClr val="181818"/>
                </a:solidFill>
                <a:effectLst/>
              </a:rPr>
              <a:t>​</a:t>
            </a:r>
          </a:p>
          <a:p>
            <a:pPr marL="0" indent="0" algn="l" rtl="0" fontAlgn="base">
              <a:buNone/>
            </a:pPr>
            <a:r>
              <a:rPr lang="en-US" sz="1600" b="0" i="0" u="none" strike="noStrike">
                <a:solidFill>
                  <a:srgbClr val="212529"/>
                </a:solidFill>
                <a:effectLst/>
              </a:rPr>
              <a:t>   Extends HTTP with support for UDP proxying. It uses HTTP datagrams</a:t>
            </a:r>
            <a:r>
              <a:rPr lang="en-US" sz="1600" b="0" i="0">
                <a:solidFill>
                  <a:srgbClr val="212529"/>
                </a:solidFill>
                <a:effectLst/>
              </a:rPr>
              <a:t>​</a:t>
            </a:r>
            <a:endParaRPr lang="en-US" sz="1600" b="0" i="0">
              <a:solidFill>
                <a:srgbClr val="181818"/>
              </a:solidFill>
              <a:effectLst/>
            </a:endParaRPr>
          </a:p>
          <a:p>
            <a:pPr algn="l" rtl="0" fontAlgn="base"/>
            <a:r>
              <a:rPr lang="en-US" sz="1600" b="0" i="0" u="none" strike="noStrike">
                <a:solidFill>
                  <a:srgbClr val="181818"/>
                </a:solidFill>
                <a:effectLst/>
              </a:rPr>
              <a:t>Work ongoing and soon to become RFCs as well</a:t>
            </a:r>
            <a:r>
              <a:rPr lang="en-US" sz="1600" b="0" i="0">
                <a:solidFill>
                  <a:srgbClr val="181818"/>
                </a:solidFill>
                <a:effectLst/>
              </a:rPr>
              <a:t>​</a:t>
            </a:r>
          </a:p>
          <a:p>
            <a:pPr algn="l" rtl="0" fontAlgn="base">
              <a:buFont typeface="Arial" panose="020B0604020202020204" pitchFamily="34" charset="0"/>
              <a:buChar char="•"/>
            </a:pPr>
            <a:r>
              <a:rPr lang="en-US" sz="1600" b="0" i="0" u="sng" strike="noStrike">
                <a:solidFill>
                  <a:srgbClr val="0082F0"/>
                </a:solidFill>
                <a:effectLst/>
                <a:hlinkClick r:id="rId4"/>
              </a:rPr>
              <a:t>draft-ietf-masque-connect-ip-01</a:t>
            </a:r>
            <a:r>
              <a:rPr lang="en-US" sz="1600" b="0" i="0" u="none" strike="noStrike">
                <a:solidFill>
                  <a:srgbClr val="181818"/>
                </a:solidFill>
                <a:effectLst/>
              </a:rPr>
              <a:t> - </a:t>
            </a:r>
            <a:r>
              <a:rPr lang="en-US" sz="1600" b="0" i="0" u="none" strike="noStrike">
                <a:solidFill>
                  <a:srgbClr val="212529"/>
                </a:solidFill>
                <a:effectLst/>
              </a:rPr>
              <a:t> IP Proxying Support for HTTP </a:t>
            </a:r>
            <a:r>
              <a:rPr lang="en-US" sz="1600" b="0" i="0">
                <a:solidFill>
                  <a:srgbClr val="212529"/>
                </a:solidFill>
                <a:effectLst/>
              </a:rPr>
              <a:t>​</a:t>
            </a:r>
            <a:endParaRPr lang="en-US" sz="1600" b="0" i="0">
              <a:solidFill>
                <a:srgbClr val="181818"/>
              </a:solidFill>
              <a:effectLst/>
            </a:endParaRPr>
          </a:p>
          <a:p>
            <a:pPr marL="0" indent="0" algn="l" rtl="0" fontAlgn="base">
              <a:buNone/>
            </a:pPr>
            <a:r>
              <a:rPr lang="en-US" sz="1600" b="0" i="0" u="none" strike="noStrike">
                <a:solidFill>
                  <a:srgbClr val="212529"/>
                </a:solidFill>
                <a:effectLst/>
              </a:rPr>
              <a:t>    Extends HTTP with support for IP proxying</a:t>
            </a:r>
            <a:r>
              <a:rPr lang="en-GB" sz="1600" b="0" i="0">
                <a:solidFill>
                  <a:srgbClr val="212529"/>
                </a:solidFill>
                <a:effectLst/>
              </a:rPr>
              <a:t>​</a:t>
            </a:r>
            <a:endParaRPr lang="en-GB" sz="1600" b="0" i="0">
              <a:solidFill>
                <a:srgbClr val="181818"/>
              </a:solidFill>
              <a:effectLst/>
            </a:endParaRPr>
          </a:p>
          <a:p>
            <a:pPr marL="0" indent="0" algn="l" rtl="0" fontAlgn="base">
              <a:buNone/>
            </a:pPr>
            <a:endParaRPr lang="en-GB" sz="1600" b="0" i="0" u="none" strike="noStrike">
              <a:solidFill>
                <a:srgbClr val="181818"/>
              </a:solidFill>
              <a:effectLst/>
            </a:endParaRPr>
          </a:p>
          <a:p>
            <a:r>
              <a:rPr lang="en-GB" sz="1600">
                <a:solidFill>
                  <a:srgbClr val="181818"/>
                </a:solidFill>
              </a:rPr>
              <a:t>The MASQUE WG has been rechartered to focus on extensions to the base specifications. This allows the WG to work on extensions such as adding sequence numbers to HTTP datagrams (which will be used by ATSSS).</a:t>
            </a:r>
            <a:endParaRPr lang="en-US" sz="1600">
              <a:solidFill>
                <a:srgbClr val="181818"/>
              </a:solidFill>
            </a:endParaRPr>
          </a:p>
          <a:p>
            <a:pPr marL="0" marR="0" indent="0" hangingPunct="0">
              <a:spcBef>
                <a:spcPts val="0"/>
              </a:spcBef>
              <a:spcAft>
                <a:spcPts val="900"/>
              </a:spcAft>
            </a:pPr>
            <a:endParaRPr lang="en-US" sz="1600">
              <a:effectLst/>
              <a:ea typeface="SimSun" panose="02010600030101010101" pitchFamily="2" charset="-122"/>
            </a:endParaRPr>
          </a:p>
          <a:p>
            <a:pPr marL="342900" marR="0" lvl="0" indent="-342900" hangingPunct="0">
              <a:spcBef>
                <a:spcPts val="0"/>
              </a:spcBef>
              <a:spcAft>
                <a:spcPts val="900"/>
              </a:spcAft>
              <a:buFont typeface="Times New Roman" panose="02020603050405020304" pitchFamily="18" charset="0"/>
              <a:buChar char="-"/>
            </a:pPr>
            <a:endParaRPr lang="en-US" sz="1600">
              <a:effectLst/>
              <a:ea typeface="SimSun" panose="02010600030101010101" pitchFamily="2" charset="-122"/>
            </a:endParaRPr>
          </a:p>
          <a:p>
            <a:endParaRPr lang="en-US" altLang="en-US" sz="1600"/>
          </a:p>
          <a:p>
            <a:endParaRPr lang="en-US" altLang="en-US" sz="1600"/>
          </a:p>
          <a:p>
            <a:endParaRPr lang="en-US" altLang="en-US" sz="160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28F2C9B-2A40-767F-754E-5E80ED34F2C2}"/>
              </a:ext>
            </a:extLst>
          </p:cNvPr>
          <p:cNvSpPr/>
          <p:nvPr/>
        </p:nvSpPr>
        <p:spPr>
          <a:xfrm>
            <a:off x="1445342" y="5960508"/>
            <a:ext cx="9011264" cy="325875"/>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bg1"/>
              </a:solidFill>
            </a:endParaRPr>
          </a:p>
        </p:txBody>
      </p:sp>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MASQUE Technology Principles</a:t>
            </a:r>
            <a:r>
              <a:rPr lang="en-US" b="0" i="0">
                <a:solidFill>
                  <a:srgbClr val="000000"/>
                </a:solidFill>
                <a:effectLst/>
                <a:latin typeface="Times New Roman" panose="02020603050405020304" pitchFamily="18" charset="0"/>
              </a:rPr>
              <a:t> </a:t>
            </a:r>
            <a:endParaRPr lang="en-GB" altLang="en-US"/>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pPr algn="l" rtl="0" fontAlgn="base"/>
            <a:r>
              <a:rPr lang="en-US" sz="1400" b="0" i="0" u="none" strike="noStrike">
                <a:solidFill>
                  <a:srgbClr val="181818"/>
                </a:solidFill>
                <a:effectLst/>
              </a:rPr>
              <a:t> An HTTP-based tunnel is established between a client and a relay (aka MASQUE server) which receives traffic from the client through the tunnel and forwards it to a target server or another relay. While earlier versions of HTTP are supported it is mostly intended to be used with HTTP3 over QUIC.</a:t>
            </a:r>
            <a:r>
              <a:rPr lang="en-US" sz="1400" b="0" i="0">
                <a:solidFill>
                  <a:srgbClr val="181818"/>
                </a:solidFill>
                <a:effectLst/>
              </a:rPr>
              <a:t>​</a:t>
            </a:r>
          </a:p>
          <a:p>
            <a:pPr algn="l" rtl="0" fontAlgn="base"/>
            <a:r>
              <a:rPr lang="en-US" sz="1400" b="0" i="0" u="none" strike="noStrike">
                <a:solidFill>
                  <a:srgbClr val="181818"/>
                </a:solidFill>
                <a:effectLst/>
              </a:rPr>
              <a:t>The MASQUE server </a:t>
            </a:r>
            <a:r>
              <a:rPr lang="en-GB" sz="1400" b="0" i="0" u="none" strike="noStrike">
                <a:solidFill>
                  <a:srgbClr val="181818"/>
                </a:solidFill>
                <a:effectLst/>
              </a:rPr>
              <a:t>provides a proxy service that forwards multiple flows inside an HTTP3 connection:</a:t>
            </a:r>
            <a:r>
              <a:rPr lang="en-US" sz="1400" b="0" i="0">
                <a:solidFill>
                  <a:srgbClr val="181818"/>
                </a:solidFill>
                <a:effectLst/>
              </a:rPr>
              <a:t>​</a:t>
            </a:r>
          </a:p>
          <a:p>
            <a:pPr lvl="1"/>
            <a:r>
              <a:rPr lang="en-GB" sz="1400" b="0" i="0" u="none" strike="noStrike">
                <a:solidFill>
                  <a:srgbClr val="181818"/>
                </a:solidFill>
                <a:effectLst/>
              </a:rPr>
              <a:t>HTTP3 settings indicate support for HTTP datagrams. </a:t>
            </a:r>
            <a:r>
              <a:rPr lang="en-GB" sz="1400">
                <a:solidFill>
                  <a:srgbClr val="181818"/>
                </a:solidFill>
              </a:rPr>
              <a:t>E</a:t>
            </a:r>
            <a:r>
              <a:rPr lang="en-GB" sz="1400" b="0" i="0" u="none" strike="noStrike">
                <a:solidFill>
                  <a:srgbClr val="181818"/>
                </a:solidFill>
                <a:effectLst/>
              </a:rPr>
              <a:t>xtended HTTP CONNECT method with new upgrade tokens indicate UDP or IP proxying. </a:t>
            </a:r>
            <a:r>
              <a:rPr lang="en-US" sz="1400" b="0" i="0">
                <a:solidFill>
                  <a:srgbClr val="181818"/>
                </a:solidFill>
                <a:effectLst/>
              </a:rPr>
              <a:t>​</a:t>
            </a:r>
          </a:p>
          <a:p>
            <a:pPr lvl="1"/>
            <a:r>
              <a:rPr lang="en-GB" sz="1400" b="0" i="0" u="none" strike="noStrike">
                <a:solidFill>
                  <a:srgbClr val="181818"/>
                </a:solidFill>
                <a:effectLst/>
              </a:rPr>
              <a:t>The HTTP-based CAPSULE protocol allows for tunnel configuration messages and stream-based encoding of encapsulated datagrams.</a:t>
            </a:r>
            <a:r>
              <a:rPr lang="en-US" sz="1400" b="0" i="0">
                <a:solidFill>
                  <a:srgbClr val="181818"/>
                </a:solidFill>
                <a:effectLst/>
              </a:rPr>
              <a:t>​</a:t>
            </a:r>
          </a:p>
          <a:p>
            <a:pPr lvl="1"/>
            <a:r>
              <a:rPr lang="en-US" sz="1400" b="0" i="0" u="none" strike="noStrike">
                <a:solidFill>
                  <a:srgbClr val="181818"/>
                </a:solidFill>
                <a:effectLst/>
              </a:rPr>
              <a:t>Multiple encapsulated connections: End-to-end security is unaltered by proxy</a:t>
            </a:r>
            <a:r>
              <a:rPr lang="en-US" sz="1400" b="0" i="0">
                <a:solidFill>
                  <a:srgbClr val="181818"/>
                </a:solidFill>
                <a:effectLst/>
              </a:rPr>
              <a:t>​</a:t>
            </a:r>
          </a:p>
          <a:p>
            <a:pPr marL="0" indent="0" algn="l" rtl="0" fontAlgn="base">
              <a:buNone/>
            </a:pPr>
            <a:r>
              <a:rPr lang="en-GB" sz="1400" b="0" i="0">
                <a:solidFill>
                  <a:srgbClr val="181818"/>
                </a:solidFill>
                <a:effectLst/>
              </a:rPr>
              <a:t>​</a:t>
            </a:r>
          </a:p>
          <a:p>
            <a:pPr marL="0" indent="0" algn="l" rtl="0" fontAlgn="base">
              <a:buNone/>
            </a:pPr>
            <a:r>
              <a:rPr lang="en-GB" sz="1400" b="0" i="0">
                <a:solidFill>
                  <a:srgbClr val="181818"/>
                </a:solidFill>
                <a:effectLst/>
              </a:rPr>
              <a:t>​</a:t>
            </a:r>
          </a:p>
          <a:p>
            <a:pPr marL="0" indent="0" algn="l" rtl="0" fontAlgn="base">
              <a:buNone/>
            </a:pPr>
            <a:r>
              <a:rPr lang="en-GB" sz="1400" b="0" i="0">
                <a:solidFill>
                  <a:srgbClr val="181818"/>
                </a:solidFill>
                <a:effectLst/>
              </a:rPr>
              <a:t>​</a:t>
            </a:r>
          </a:p>
          <a:p>
            <a:pPr marL="0" indent="0" algn="l" rtl="0" fontAlgn="base">
              <a:buNone/>
            </a:pPr>
            <a:endParaRPr lang="en-GB" sz="1400" b="0" i="0">
              <a:solidFill>
                <a:srgbClr val="181818"/>
              </a:solidFill>
              <a:effectLst/>
            </a:endParaRPr>
          </a:p>
          <a:p>
            <a:pPr algn="ctr">
              <a:buFont typeface="+mj-lt"/>
              <a:buAutoNum type="arabicPeriod"/>
            </a:pPr>
            <a:r>
              <a:rPr lang="en-GB" sz="1400" b="0" i="0">
                <a:solidFill>
                  <a:srgbClr val="181818"/>
                </a:solidFill>
                <a:effectLst/>
              </a:rPr>
              <a:t>​</a:t>
            </a:r>
            <a:r>
              <a:rPr lang="en-GB" sz="1400" b="0" i="0" u="none" strike="noStrike">
                <a:solidFill>
                  <a:srgbClr val="181818"/>
                </a:solidFill>
                <a:effectLst/>
              </a:rPr>
              <a:t>Client establishes HTTP3 tunnel connection to MASQUE proxy (yellow)</a:t>
            </a:r>
            <a:endParaRPr lang="en-GB" sz="1400" b="0" i="0">
              <a:solidFill>
                <a:srgbClr val="181818"/>
              </a:solidFill>
              <a:effectLst/>
            </a:endParaRPr>
          </a:p>
          <a:p>
            <a:pPr algn="ctr" rtl="0" fontAlgn="base">
              <a:buFont typeface="+mj-lt"/>
              <a:buAutoNum type="arabicPeriod"/>
            </a:pPr>
            <a:r>
              <a:rPr lang="en-GB" sz="1400" b="0" i="0" u="none" strike="noStrike">
                <a:solidFill>
                  <a:srgbClr val="181818"/>
                </a:solidFill>
                <a:effectLst/>
              </a:rPr>
              <a:t>Client establishes HTTP3 tunnel connection to MASQUE proxy (yellow)</a:t>
            </a:r>
            <a:r>
              <a:rPr lang="en-US" sz="1400" b="0" i="0">
                <a:solidFill>
                  <a:srgbClr val="181818"/>
                </a:solidFill>
                <a:effectLst/>
              </a:rPr>
              <a:t>​</a:t>
            </a:r>
          </a:p>
          <a:p>
            <a:pPr marL="0" indent="0" algn="l" rtl="0" fontAlgn="base">
              <a:buNone/>
            </a:pPr>
            <a:endParaRPr lang="en-US" sz="800" b="0" i="0">
              <a:solidFill>
                <a:srgbClr val="181818"/>
              </a:solidFill>
              <a:effectLst/>
            </a:endParaRPr>
          </a:p>
          <a:p>
            <a:pPr marL="0" indent="0" algn="ctr" rtl="0" fontAlgn="base">
              <a:buNone/>
            </a:pPr>
            <a:r>
              <a:rPr lang="en-US" sz="1600" b="0" i="0" u="none" strike="noStrike">
                <a:solidFill>
                  <a:schemeClr val="bg1"/>
                </a:solidFill>
                <a:effectLst/>
              </a:rPr>
              <a:t>This technology allows endpoints and in-network relays to exchange information explicitly</a:t>
            </a:r>
            <a:r>
              <a:rPr lang="en-US" sz="1600" b="0" i="0">
                <a:solidFill>
                  <a:schemeClr val="bg1"/>
                </a:solidFill>
                <a:effectLst/>
              </a:rPr>
              <a:t>​</a:t>
            </a:r>
          </a:p>
          <a:p>
            <a:pPr marL="0" indent="0">
              <a:buNone/>
            </a:pPr>
            <a:endParaRPr lang="en-US" altLang="en-US" sz="1400"/>
          </a:p>
        </p:txBody>
      </p:sp>
      <p:grpSp>
        <p:nvGrpSpPr>
          <p:cNvPr id="2" name="Group 1">
            <a:extLst>
              <a:ext uri="{FF2B5EF4-FFF2-40B4-BE49-F238E27FC236}">
                <a16:creationId xmlns:a16="http://schemas.microsoft.com/office/drawing/2014/main" id="{C080193D-0AC9-EC0C-557E-7276D209901C}"/>
              </a:ext>
            </a:extLst>
          </p:cNvPr>
          <p:cNvGrpSpPr/>
          <p:nvPr/>
        </p:nvGrpSpPr>
        <p:grpSpPr>
          <a:xfrm>
            <a:off x="1737680" y="3921462"/>
            <a:ext cx="8150582" cy="1239790"/>
            <a:chOff x="1927147" y="2751800"/>
            <a:chExt cx="8990455" cy="1319400"/>
          </a:xfrm>
        </p:grpSpPr>
        <p:sp>
          <p:nvSpPr>
            <p:cNvPr id="3" name="Google Shape;73;p16">
              <a:extLst>
                <a:ext uri="{FF2B5EF4-FFF2-40B4-BE49-F238E27FC236}">
                  <a16:creationId xmlns:a16="http://schemas.microsoft.com/office/drawing/2014/main" id="{8F63371C-E99B-CB4E-86FB-D31B6EDBD522}"/>
                </a:ext>
              </a:extLst>
            </p:cNvPr>
            <p:cNvSpPr/>
            <p:nvPr/>
          </p:nvSpPr>
          <p:spPr>
            <a:xfrm>
              <a:off x="3082547" y="3288867"/>
              <a:ext cx="2438400" cy="627000"/>
            </a:xfrm>
            <a:prstGeom prst="flowChartMagneticDrum">
              <a:avLst/>
            </a:prstGeom>
            <a:solidFill>
              <a:schemeClr val="accent4"/>
            </a:solidFill>
            <a:ln w="38100"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pPr marL="0" indent="0">
                <a:spcBef>
                  <a:spcPts val="0"/>
                </a:spcBef>
                <a:spcAft>
                  <a:spcPts val="0"/>
                </a:spcAft>
                <a:buNone/>
              </a:pPr>
              <a:endParaRPr sz="1100">
                <a:highlight>
                  <a:srgbClr val="FFFFFF"/>
                </a:highlight>
              </a:endParaRPr>
            </a:p>
          </p:txBody>
        </p:sp>
        <p:sp>
          <p:nvSpPr>
            <p:cNvPr id="4" name="Google Shape;76;p16">
              <a:extLst>
                <a:ext uri="{FF2B5EF4-FFF2-40B4-BE49-F238E27FC236}">
                  <a16:creationId xmlns:a16="http://schemas.microsoft.com/office/drawing/2014/main" id="{990F0FD1-251B-9328-43C9-0E652B6A4C69}"/>
                </a:ext>
              </a:extLst>
            </p:cNvPr>
            <p:cNvSpPr/>
            <p:nvPr/>
          </p:nvSpPr>
          <p:spPr>
            <a:xfrm>
              <a:off x="1927147" y="3220600"/>
              <a:ext cx="1149600" cy="763600"/>
            </a:xfrm>
            <a:prstGeom prst="rect">
              <a:avLst/>
            </a:prstGeom>
            <a:solidFill>
              <a:schemeClr val="accent1"/>
            </a:solidFill>
            <a:ln w="9525" cap="flat" cmpd="sng">
              <a:noFill/>
              <a:prstDash val="solid"/>
              <a:round/>
              <a:headEnd type="none" w="sm" len="sm"/>
              <a:tailEnd type="none" w="sm" len="sm"/>
            </a:ln>
          </p:spPr>
          <p:txBody>
            <a:bodyPr spcFirstLastPara="1" wrap="square" lIns="121900" tIns="121900" rIns="121900" bIns="121900" anchor="ctr" anchorCtr="0">
              <a:noAutofit/>
            </a:bodyPr>
            <a:lstStyle/>
            <a:p>
              <a:pPr marL="0" indent="0" algn="ctr">
                <a:spcBef>
                  <a:spcPts val="0"/>
                </a:spcBef>
                <a:spcAft>
                  <a:spcPts val="0"/>
                </a:spcAft>
                <a:buNone/>
              </a:pPr>
              <a:r>
                <a:rPr lang="en" sz="1200" b="1">
                  <a:solidFill>
                    <a:schemeClr val="bg1"/>
                  </a:solidFill>
                </a:rPr>
                <a:t>Client</a:t>
              </a:r>
              <a:endParaRPr sz="1200" b="1">
                <a:solidFill>
                  <a:schemeClr val="bg1"/>
                </a:solidFill>
              </a:endParaRPr>
            </a:p>
          </p:txBody>
        </p:sp>
        <p:sp>
          <p:nvSpPr>
            <p:cNvPr id="5" name="Google Shape;77;p16">
              <a:extLst>
                <a:ext uri="{FF2B5EF4-FFF2-40B4-BE49-F238E27FC236}">
                  <a16:creationId xmlns:a16="http://schemas.microsoft.com/office/drawing/2014/main" id="{83F5BCB5-439C-D8F7-5D37-D04B0730D6D0}"/>
                </a:ext>
              </a:extLst>
            </p:cNvPr>
            <p:cNvSpPr/>
            <p:nvPr/>
          </p:nvSpPr>
          <p:spPr>
            <a:xfrm>
              <a:off x="5442547" y="3133600"/>
              <a:ext cx="1637200" cy="937600"/>
            </a:xfrm>
            <a:prstGeom prst="rect">
              <a:avLst/>
            </a:prstGeom>
            <a:solidFill>
              <a:schemeClr val="accent2"/>
            </a:solidFill>
            <a:ln w="9525" cap="flat" cmpd="sng">
              <a:noFill/>
              <a:prstDash val="solid"/>
              <a:round/>
              <a:headEnd type="none" w="sm" len="sm"/>
              <a:tailEnd type="none" w="sm" len="sm"/>
            </a:ln>
          </p:spPr>
          <p:txBody>
            <a:bodyPr spcFirstLastPara="1" wrap="square" lIns="121900" tIns="121900" rIns="121900" bIns="121900" anchor="ctr" anchorCtr="0">
              <a:noAutofit/>
            </a:bodyPr>
            <a:lstStyle/>
            <a:p>
              <a:pPr marL="0" indent="0" algn="ctr">
                <a:spcBef>
                  <a:spcPts val="0"/>
                </a:spcBef>
                <a:spcAft>
                  <a:spcPts val="0"/>
                </a:spcAft>
                <a:buNone/>
              </a:pPr>
              <a:r>
                <a:rPr lang="en" sz="1200" b="1">
                  <a:solidFill>
                    <a:schemeClr val="bg1"/>
                  </a:solidFill>
                </a:rPr>
                <a:t>MASQUE</a:t>
              </a:r>
              <a:endParaRPr sz="1200" b="1">
                <a:solidFill>
                  <a:schemeClr val="bg1"/>
                </a:solidFill>
              </a:endParaRPr>
            </a:p>
            <a:p>
              <a:pPr marL="0" indent="0" algn="ctr">
                <a:spcBef>
                  <a:spcPts val="0"/>
                </a:spcBef>
                <a:spcAft>
                  <a:spcPts val="0"/>
                </a:spcAft>
                <a:buNone/>
              </a:pPr>
              <a:endParaRPr sz="1200" b="1">
                <a:solidFill>
                  <a:schemeClr val="bg1"/>
                </a:solidFill>
              </a:endParaRPr>
            </a:p>
            <a:p>
              <a:pPr marL="0" indent="0" algn="ctr">
                <a:spcBef>
                  <a:spcPts val="0"/>
                </a:spcBef>
                <a:spcAft>
                  <a:spcPts val="0"/>
                </a:spcAft>
                <a:buNone/>
              </a:pPr>
              <a:r>
                <a:rPr lang="en" sz="1200" b="1">
                  <a:solidFill>
                    <a:schemeClr val="bg1"/>
                  </a:solidFill>
                </a:rPr>
                <a:t>Server</a:t>
              </a:r>
              <a:endParaRPr sz="1200" b="1">
                <a:solidFill>
                  <a:schemeClr val="bg1"/>
                </a:solidFill>
              </a:endParaRPr>
            </a:p>
          </p:txBody>
        </p:sp>
        <p:sp>
          <p:nvSpPr>
            <p:cNvPr id="6" name="Google Shape;78;p16">
              <a:extLst>
                <a:ext uri="{FF2B5EF4-FFF2-40B4-BE49-F238E27FC236}">
                  <a16:creationId xmlns:a16="http://schemas.microsoft.com/office/drawing/2014/main" id="{41E150F3-7559-EE5D-4B72-B13112312D55}"/>
                </a:ext>
              </a:extLst>
            </p:cNvPr>
            <p:cNvSpPr/>
            <p:nvPr/>
          </p:nvSpPr>
          <p:spPr>
            <a:xfrm>
              <a:off x="9445547" y="3133600"/>
              <a:ext cx="1472055" cy="937600"/>
            </a:xfrm>
            <a:prstGeom prst="rect">
              <a:avLst/>
            </a:prstGeom>
            <a:solidFill>
              <a:schemeClr val="accent1"/>
            </a:solidFill>
            <a:ln w="9525" cap="flat" cmpd="sng">
              <a:noFill/>
              <a:prstDash val="solid"/>
              <a:round/>
              <a:headEnd type="none" w="sm" len="sm"/>
              <a:tailEnd type="none" w="sm" len="sm"/>
            </a:ln>
          </p:spPr>
          <p:txBody>
            <a:bodyPr spcFirstLastPara="1" wrap="square" lIns="121900" tIns="121900" rIns="121900" bIns="121900" anchor="ctr" anchorCtr="0">
              <a:noAutofit/>
            </a:bodyPr>
            <a:lstStyle/>
            <a:p>
              <a:pPr marL="0" indent="0" algn="ctr">
                <a:spcBef>
                  <a:spcPts val="0"/>
                </a:spcBef>
                <a:spcAft>
                  <a:spcPts val="0"/>
                </a:spcAft>
                <a:buNone/>
              </a:pPr>
              <a:r>
                <a:rPr lang="en" sz="1200" b="1">
                  <a:solidFill>
                    <a:schemeClr val="bg1"/>
                  </a:solidFill>
                </a:rPr>
                <a:t>Target</a:t>
              </a:r>
              <a:endParaRPr sz="1200" b="1">
                <a:solidFill>
                  <a:schemeClr val="bg1"/>
                </a:solidFill>
              </a:endParaRPr>
            </a:p>
            <a:p>
              <a:pPr marL="0" indent="0" algn="ctr">
                <a:spcBef>
                  <a:spcPts val="0"/>
                </a:spcBef>
                <a:spcAft>
                  <a:spcPts val="0"/>
                </a:spcAft>
                <a:buNone/>
              </a:pPr>
              <a:r>
                <a:rPr lang="en" sz="1200" b="1">
                  <a:solidFill>
                    <a:schemeClr val="bg1"/>
                  </a:solidFill>
                </a:rPr>
                <a:t>Server</a:t>
              </a:r>
            </a:p>
            <a:p>
              <a:pPr marL="0" indent="0" algn="ctr">
                <a:spcBef>
                  <a:spcPts val="0"/>
                </a:spcBef>
                <a:spcAft>
                  <a:spcPts val="0"/>
                </a:spcAft>
                <a:buNone/>
              </a:pPr>
              <a:r>
                <a:rPr lang="en" sz="1200" b="1">
                  <a:solidFill>
                    <a:schemeClr val="bg1"/>
                  </a:solidFill>
                </a:rPr>
                <a:t>(or second relay)</a:t>
              </a:r>
              <a:endParaRPr sz="1200" b="1">
                <a:solidFill>
                  <a:schemeClr val="bg1"/>
                </a:solidFill>
              </a:endParaRPr>
            </a:p>
          </p:txBody>
        </p:sp>
        <p:sp>
          <p:nvSpPr>
            <p:cNvPr id="7" name="Google Shape;79;p16">
              <a:extLst>
                <a:ext uri="{FF2B5EF4-FFF2-40B4-BE49-F238E27FC236}">
                  <a16:creationId xmlns:a16="http://schemas.microsoft.com/office/drawing/2014/main" id="{9D4BFE73-59B8-5134-D715-BB5661753FF0}"/>
                </a:ext>
              </a:extLst>
            </p:cNvPr>
            <p:cNvSpPr/>
            <p:nvPr/>
          </p:nvSpPr>
          <p:spPr>
            <a:xfrm>
              <a:off x="3082547" y="3429000"/>
              <a:ext cx="6357200" cy="346800"/>
            </a:xfrm>
            <a:prstGeom prst="leftRightArrow">
              <a:avLst>
                <a:gd name="adj1" fmla="val 50000"/>
                <a:gd name="adj2" fmla="val 50000"/>
              </a:avLst>
            </a:prstGeom>
            <a:solidFill>
              <a:schemeClr val="accent5"/>
            </a:solidFill>
            <a:ln w="9525" cap="flat" cmpd="sng">
              <a:noFill/>
              <a:prstDash val="solid"/>
              <a:round/>
              <a:headEnd type="none" w="sm" len="sm"/>
              <a:tailEnd type="none" w="sm" len="sm"/>
            </a:ln>
          </p:spPr>
          <p:txBody>
            <a:bodyPr spcFirstLastPara="1" wrap="square" lIns="121900" tIns="121900" rIns="121900" bIns="121900" anchor="ctr" anchorCtr="0">
              <a:noAutofit/>
            </a:bodyPr>
            <a:lstStyle/>
            <a:p>
              <a:pPr marL="0" indent="0">
                <a:spcBef>
                  <a:spcPts val="0"/>
                </a:spcBef>
                <a:spcAft>
                  <a:spcPts val="0"/>
                </a:spcAft>
                <a:buNone/>
              </a:pPr>
              <a:endParaRPr sz="1100"/>
            </a:p>
          </p:txBody>
        </p:sp>
        <p:sp>
          <p:nvSpPr>
            <p:cNvPr id="8" name="Google Shape;80;p16">
              <a:extLst>
                <a:ext uri="{FF2B5EF4-FFF2-40B4-BE49-F238E27FC236}">
                  <a16:creationId xmlns:a16="http://schemas.microsoft.com/office/drawing/2014/main" id="{198D5503-EACC-6B17-1CEF-355163C66BBD}"/>
                </a:ext>
              </a:extLst>
            </p:cNvPr>
            <p:cNvSpPr txBox="1"/>
            <p:nvPr/>
          </p:nvSpPr>
          <p:spPr>
            <a:xfrm>
              <a:off x="3029855" y="2836798"/>
              <a:ext cx="2491092" cy="505200"/>
            </a:xfrm>
            <a:prstGeom prst="rect">
              <a:avLst/>
            </a:prstGeom>
            <a:noFill/>
            <a:ln>
              <a:noFill/>
            </a:ln>
          </p:spPr>
          <p:txBody>
            <a:bodyPr spcFirstLastPara="1" wrap="square" lIns="121900" tIns="121900" rIns="121900" bIns="121900" anchor="t" anchorCtr="0">
              <a:noAutofit/>
            </a:bodyPr>
            <a:lstStyle/>
            <a:p>
              <a:pPr marL="0" indent="0" algn="ctr">
                <a:spcBef>
                  <a:spcPts val="0"/>
                </a:spcBef>
                <a:spcAft>
                  <a:spcPts val="0"/>
                </a:spcAft>
                <a:buNone/>
              </a:pPr>
              <a:r>
                <a:rPr lang="en-US" sz="1100"/>
                <a:t>HTTP3 / </a:t>
              </a:r>
              <a:r>
                <a:rPr lang="en" sz="1100"/>
                <a:t>QUIC tunnel</a:t>
              </a:r>
              <a:endParaRPr sz="1100"/>
            </a:p>
          </p:txBody>
        </p:sp>
        <p:sp>
          <p:nvSpPr>
            <p:cNvPr id="9" name="Google Shape;81;p16">
              <a:extLst>
                <a:ext uri="{FF2B5EF4-FFF2-40B4-BE49-F238E27FC236}">
                  <a16:creationId xmlns:a16="http://schemas.microsoft.com/office/drawing/2014/main" id="{FC893418-6562-4357-B77E-34A3DE9C31D8}"/>
                </a:ext>
              </a:extLst>
            </p:cNvPr>
            <p:cNvSpPr txBox="1"/>
            <p:nvPr/>
          </p:nvSpPr>
          <p:spPr>
            <a:xfrm>
              <a:off x="6623655" y="2751800"/>
              <a:ext cx="1915600" cy="937600"/>
            </a:xfrm>
            <a:prstGeom prst="rect">
              <a:avLst/>
            </a:prstGeom>
            <a:noFill/>
            <a:ln>
              <a:noFill/>
            </a:ln>
          </p:spPr>
          <p:txBody>
            <a:bodyPr spcFirstLastPara="1" wrap="square" lIns="121900" tIns="121900" rIns="121900" bIns="121900" anchor="t" anchorCtr="0">
              <a:noAutofit/>
            </a:bodyPr>
            <a:lstStyle/>
            <a:p>
              <a:pPr marL="0" indent="0" algn="ctr">
                <a:spcBef>
                  <a:spcPts val="0"/>
                </a:spcBef>
                <a:spcAft>
                  <a:spcPts val="0"/>
                </a:spcAft>
                <a:buNone/>
              </a:pPr>
              <a:r>
                <a:rPr lang="en" sz="1100"/>
                <a:t>End-to-end</a:t>
              </a:r>
              <a:endParaRPr sz="1100"/>
            </a:p>
            <a:p>
              <a:pPr marL="0" indent="0" algn="ctr">
                <a:spcBef>
                  <a:spcPts val="0"/>
                </a:spcBef>
                <a:spcAft>
                  <a:spcPts val="0"/>
                </a:spcAft>
                <a:buNone/>
              </a:pPr>
              <a:r>
                <a:rPr lang="en" sz="1100"/>
                <a:t>connection</a:t>
              </a:r>
              <a:endParaRPr sz="1100"/>
            </a:p>
          </p:txBody>
        </p:sp>
      </p:gr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MASQUE </a:t>
            </a:r>
            <a:r>
              <a:rPr lang="en-US" altLang="en-US"/>
              <a:t>Deployment Examples</a:t>
            </a:r>
            <a:endParaRPr lang="en-GB" altLang="en-US"/>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838200" y="1825625"/>
            <a:ext cx="5616605" cy="4351338"/>
          </a:xfrm>
        </p:spPr>
        <p:txBody>
          <a:bodyPr/>
          <a:lstStyle/>
          <a:p>
            <a:pPr marL="264795" indent="-264795"/>
            <a:r>
              <a:rPr lang="en-US" sz="2000" b="1"/>
              <a:t> 3GPP Release 18 ATSSS</a:t>
            </a:r>
          </a:p>
          <a:p>
            <a:pPr marL="0" indent="0">
              <a:buNone/>
            </a:pPr>
            <a:r>
              <a:rPr lang="en-US" sz="1400"/>
              <a:t>Support for MP-QUIC and MASQUE introduced to enable packet splitting of UDP flows across 3GPP and non-3GPP access</a:t>
            </a:r>
          </a:p>
          <a:p>
            <a:pPr marL="0" indent="0">
              <a:buNone/>
            </a:pPr>
            <a:r>
              <a:rPr lang="en-US" sz="1400"/>
              <a:t>Could also support general IP flows but this was not part of rel-18 (could be future extension)</a:t>
            </a:r>
          </a:p>
          <a:p>
            <a:pPr marL="0" indent="0" algn="l" rtl="0" fontAlgn="base">
              <a:buNone/>
            </a:pPr>
            <a:endParaRPr lang="en-US" sz="1400" b="0" i="0">
              <a:solidFill>
                <a:srgbClr val="181818"/>
              </a:solidFill>
              <a:effectLst/>
              <a:latin typeface="Segoe UI" panose="020B0502040204020203" pitchFamily="34" charset="0"/>
            </a:endParaRPr>
          </a:p>
          <a:p>
            <a:pPr marL="0" indent="0" algn="l" rtl="0" fontAlgn="base">
              <a:buNone/>
            </a:pPr>
            <a:endParaRPr lang="en-US" sz="1400" b="0" i="0">
              <a:solidFill>
                <a:srgbClr val="181818"/>
              </a:solidFill>
              <a:effectLst/>
              <a:latin typeface="Segoe UI" panose="020B0502040204020203" pitchFamily="34" charset="0"/>
            </a:endParaRPr>
          </a:p>
          <a:p>
            <a:pPr marL="264795" indent="-264795"/>
            <a:r>
              <a:rPr lang="en-US" sz="2000" b="1"/>
              <a:t>Relay Service for Privacy (on the field)</a:t>
            </a:r>
          </a:p>
          <a:p>
            <a:pPr marL="0" indent="0">
              <a:buNone/>
            </a:pPr>
            <a:r>
              <a:rPr lang="en-US" sz="1400"/>
              <a:t>It consists of t</a:t>
            </a:r>
            <a:r>
              <a:rPr lang="en-US" sz="1400" kern="1200">
                <a:ea typeface="+mn-lt"/>
                <a:cs typeface="+mn-lt"/>
              </a:rPr>
              <a:t>wo QUIC/MASQUE proxies (relays):</a:t>
            </a:r>
          </a:p>
          <a:p>
            <a:pPr marL="537845" lvl="1"/>
            <a:r>
              <a:rPr lang="en-US" sz="1400" b="1" kern="1200">
                <a:ea typeface="+mn-lt"/>
                <a:cs typeface="+mn-lt"/>
              </a:rPr>
              <a:t>Ingress proxy: </a:t>
            </a:r>
            <a:r>
              <a:rPr lang="en-GB" sz="1400" kern="1200"/>
              <a:t>assigns the user an anonymous IP address (maps to their region but not their actual location). </a:t>
            </a:r>
            <a:endParaRPr lang="en-GB" sz="1400" u="sng" kern="1200"/>
          </a:p>
          <a:p>
            <a:pPr marL="537845" lvl="1"/>
            <a:r>
              <a:rPr lang="en-GB" sz="1400" b="1">
                <a:ea typeface="+mn-lt"/>
                <a:cs typeface="+mn-lt"/>
              </a:rPr>
              <a:t>Egress proxy: </a:t>
            </a:r>
            <a:r>
              <a:rPr lang="en-GB" sz="1400">
                <a:ea typeface="+mn-lt"/>
                <a:cs typeface="+mn-lt"/>
              </a:rPr>
              <a:t>decrypts the web address they want to visit and forwards them to their destination. </a:t>
            </a:r>
          </a:p>
          <a:p>
            <a:pPr marL="0" indent="0">
              <a:buNone/>
            </a:pPr>
            <a:r>
              <a:rPr lang="en-GB" sz="1400" kern="1200"/>
              <a:t>This separation of information protects the user’s privacy. No single entity can identify both who a user is and which sites they visit.</a:t>
            </a:r>
            <a:endParaRPr lang="en-US" sz="1400" kern="1200">
              <a:ea typeface="+mn-lt"/>
              <a:cs typeface="+mn-lt"/>
            </a:endParaRPr>
          </a:p>
          <a:p>
            <a:pPr marL="0" indent="0" algn="l" rtl="0" fontAlgn="base">
              <a:buNone/>
            </a:pPr>
            <a:endParaRPr lang="en-US" sz="800" b="0" i="0">
              <a:solidFill>
                <a:srgbClr val="181818"/>
              </a:solidFill>
              <a:effectLst/>
              <a:latin typeface="Arial" panose="020B0604020202020204" pitchFamily="34" charset="0"/>
            </a:endParaRPr>
          </a:p>
          <a:p>
            <a:pPr marL="0" indent="0">
              <a:buNone/>
            </a:pPr>
            <a:endParaRPr lang="en-US" altLang="en-US" sz="1400"/>
          </a:p>
        </p:txBody>
      </p:sp>
      <p:grpSp>
        <p:nvGrpSpPr>
          <p:cNvPr id="8206" name="Group 8205">
            <a:extLst>
              <a:ext uri="{FF2B5EF4-FFF2-40B4-BE49-F238E27FC236}">
                <a16:creationId xmlns:a16="http://schemas.microsoft.com/office/drawing/2014/main" id="{9C830FCA-EF9B-60F9-043D-F29B50FE4693}"/>
              </a:ext>
            </a:extLst>
          </p:cNvPr>
          <p:cNvGrpSpPr/>
          <p:nvPr/>
        </p:nvGrpSpPr>
        <p:grpSpPr>
          <a:xfrm>
            <a:off x="6304936" y="1825625"/>
            <a:ext cx="5375788" cy="4204715"/>
            <a:chOff x="5734658" y="1099686"/>
            <a:chExt cx="6290288" cy="5241047"/>
          </a:xfrm>
        </p:grpSpPr>
        <p:grpSp>
          <p:nvGrpSpPr>
            <p:cNvPr id="11" name="Group 10">
              <a:extLst>
                <a:ext uri="{FF2B5EF4-FFF2-40B4-BE49-F238E27FC236}">
                  <a16:creationId xmlns:a16="http://schemas.microsoft.com/office/drawing/2014/main" id="{744B6767-1AF1-F0A3-62FF-D8665AE196CC}"/>
                </a:ext>
              </a:extLst>
            </p:cNvPr>
            <p:cNvGrpSpPr/>
            <p:nvPr/>
          </p:nvGrpSpPr>
          <p:grpSpPr>
            <a:xfrm>
              <a:off x="5834912" y="4396668"/>
              <a:ext cx="6190034" cy="1944065"/>
              <a:chOff x="381923" y="1590054"/>
              <a:chExt cx="11295289" cy="3760941"/>
            </a:xfrm>
          </p:grpSpPr>
          <p:grpSp>
            <p:nvGrpSpPr>
              <p:cNvPr id="12" name="Group 11">
                <a:extLst>
                  <a:ext uri="{FF2B5EF4-FFF2-40B4-BE49-F238E27FC236}">
                    <a16:creationId xmlns:a16="http://schemas.microsoft.com/office/drawing/2014/main" id="{6FECFB49-B11F-5905-44C7-5BF4F2B8FB9D}"/>
                  </a:ext>
                </a:extLst>
              </p:cNvPr>
              <p:cNvGrpSpPr/>
              <p:nvPr/>
            </p:nvGrpSpPr>
            <p:grpSpPr>
              <a:xfrm>
                <a:off x="726098" y="1590054"/>
                <a:ext cx="10951114" cy="3760941"/>
                <a:chOff x="269855" y="553780"/>
                <a:chExt cx="13854173" cy="4682457"/>
              </a:xfrm>
            </p:grpSpPr>
            <p:sp>
              <p:nvSpPr>
                <p:cNvPr id="15" name="Rounded Rectangle 17">
                  <a:extLst>
                    <a:ext uri="{FF2B5EF4-FFF2-40B4-BE49-F238E27FC236}">
                      <a16:creationId xmlns:a16="http://schemas.microsoft.com/office/drawing/2014/main" id="{73D0BF9D-733D-B88B-7CE0-F3FF5713950A}"/>
                    </a:ext>
                  </a:extLst>
                </p:cNvPr>
                <p:cNvSpPr/>
                <p:nvPr/>
              </p:nvSpPr>
              <p:spPr bwMode="auto">
                <a:xfrm>
                  <a:off x="8957847" y="1619870"/>
                  <a:ext cx="1482648" cy="1946753"/>
                </a:xfrm>
                <a:prstGeom prst="roundRect">
                  <a:avLst/>
                </a:prstGeom>
                <a:solidFill>
                  <a:schemeClr val="bg1"/>
                </a:solidFill>
                <a:ln w="57150" cap="flat" cmpd="sng" algn="ctr">
                  <a:solidFill>
                    <a:schemeClr val="tx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16" name="Direct Access Storage 10">
                  <a:extLst>
                    <a:ext uri="{FF2B5EF4-FFF2-40B4-BE49-F238E27FC236}">
                      <a16:creationId xmlns:a16="http://schemas.microsoft.com/office/drawing/2014/main" id="{87BDD3DA-5818-9BAB-AD4C-5225C9459F4F}"/>
                    </a:ext>
                  </a:extLst>
                </p:cNvPr>
                <p:cNvSpPr/>
                <p:nvPr/>
              </p:nvSpPr>
              <p:spPr>
                <a:xfrm>
                  <a:off x="1649048" y="2026000"/>
                  <a:ext cx="3661725" cy="1439080"/>
                </a:xfrm>
                <a:prstGeom prst="flowChartMagneticDrum">
                  <a:avLst/>
                </a:prstGeom>
                <a:solidFill>
                  <a:schemeClr val="accent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17" name="Rectangle 2">
                  <a:extLst>
                    <a:ext uri="{FF2B5EF4-FFF2-40B4-BE49-F238E27FC236}">
                      <a16:creationId xmlns:a16="http://schemas.microsoft.com/office/drawing/2014/main" id="{9929CB0D-41D6-876F-C7BD-C832401458E2}"/>
                    </a:ext>
                  </a:extLst>
                </p:cNvPr>
                <p:cNvSpPr>
                  <a:spLocks noChangeArrowheads="1"/>
                </p:cNvSpPr>
                <p:nvPr/>
              </p:nvSpPr>
              <p:spPr bwMode="auto">
                <a:xfrm>
                  <a:off x="11602041" y="553780"/>
                  <a:ext cx="2521987" cy="688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indent="0" algn="ctr">
                    <a:buNone/>
                  </a:pPr>
                  <a:r>
                    <a:rPr lang="en-US" sz="1000" b="1"/>
                    <a:t>Application </a:t>
                  </a:r>
                </a:p>
                <a:p>
                  <a:pPr marL="0" indent="0" algn="ctr">
                    <a:buNone/>
                  </a:pPr>
                  <a:r>
                    <a:rPr lang="en-US" sz="1000" b="1"/>
                    <a:t>Server</a:t>
                  </a:r>
                  <a:endParaRPr lang="en-US" sz="1000"/>
                </a:p>
              </p:txBody>
            </p:sp>
            <p:sp>
              <p:nvSpPr>
                <p:cNvPr id="18" name="AutoShape 145">
                  <a:extLst>
                    <a:ext uri="{FF2B5EF4-FFF2-40B4-BE49-F238E27FC236}">
                      <a16:creationId xmlns:a16="http://schemas.microsoft.com/office/drawing/2014/main" id="{6BEE4CA8-AAB4-5CCB-EDCE-B775CDC17D5F}"/>
                    </a:ext>
                  </a:extLst>
                </p:cNvPr>
                <p:cNvSpPr>
                  <a:spLocks noChangeArrowheads="1"/>
                </p:cNvSpPr>
                <p:nvPr/>
              </p:nvSpPr>
              <p:spPr bwMode="auto">
                <a:xfrm>
                  <a:off x="11907916" y="1587832"/>
                  <a:ext cx="1976861" cy="721909"/>
                </a:xfrm>
                <a:prstGeom prst="roundRect">
                  <a:avLst>
                    <a:gd name="adj" fmla="val 16667"/>
                  </a:avLst>
                </a:prstGeom>
                <a:solidFill>
                  <a:schemeClr val="accent2">
                    <a:alpha val="76863"/>
                  </a:schemeClr>
                </a:solidFill>
                <a:ln w="9525">
                  <a:noFill/>
                  <a:round/>
                  <a:headEnd/>
                  <a:tailEnd/>
                </a:ln>
              </p:spPr>
              <p:txBody>
                <a:bodyPr wrap="none" anchor="ctr"/>
                <a:lstStyle/>
                <a:p>
                  <a:pPr marL="0" indent="0" algn="ctr" eaLnBrk="0" hangingPunct="0">
                    <a:buNone/>
                  </a:pPr>
                  <a:r>
                    <a:rPr lang="sv-SE" sz="1000" b="1"/>
                    <a:t>Application</a:t>
                  </a:r>
                  <a:endParaRPr lang="en-US" sz="1000" b="1"/>
                </a:p>
              </p:txBody>
            </p:sp>
            <p:cxnSp>
              <p:nvCxnSpPr>
                <p:cNvPr id="19" name="Straight Connector 18">
                  <a:extLst>
                    <a:ext uri="{FF2B5EF4-FFF2-40B4-BE49-F238E27FC236}">
                      <a16:creationId xmlns:a16="http://schemas.microsoft.com/office/drawing/2014/main" id="{861844F0-3F00-2255-C8D8-059811BA177A}"/>
                    </a:ext>
                  </a:extLst>
                </p:cNvPr>
                <p:cNvCxnSpPr>
                  <a:cxnSpLocks/>
                </p:cNvCxnSpPr>
                <p:nvPr/>
              </p:nvCxnSpPr>
              <p:spPr>
                <a:xfrm>
                  <a:off x="1738422" y="2378706"/>
                  <a:ext cx="3372093" cy="11244"/>
                </a:xfrm>
                <a:prstGeom prst="line">
                  <a:avLst/>
                </a:prstGeom>
                <a:ln w="57150">
                  <a:solidFill>
                    <a:schemeClr val="accent4"/>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 name="AutoShape 145">
                  <a:extLst>
                    <a:ext uri="{FF2B5EF4-FFF2-40B4-BE49-F238E27FC236}">
                      <a16:creationId xmlns:a16="http://schemas.microsoft.com/office/drawing/2014/main" id="{75FE168B-8FFA-3178-850F-4481B2FD7AB2}"/>
                    </a:ext>
                  </a:extLst>
                </p:cNvPr>
                <p:cNvSpPr>
                  <a:spLocks noChangeArrowheads="1"/>
                </p:cNvSpPr>
                <p:nvPr/>
              </p:nvSpPr>
              <p:spPr bwMode="auto">
                <a:xfrm>
                  <a:off x="11889675" y="2463028"/>
                  <a:ext cx="1976861" cy="721909"/>
                </a:xfrm>
                <a:prstGeom prst="roundRect">
                  <a:avLst>
                    <a:gd name="adj" fmla="val 16667"/>
                  </a:avLst>
                </a:prstGeom>
                <a:solidFill>
                  <a:schemeClr val="accent2">
                    <a:alpha val="76863"/>
                  </a:schemeClr>
                </a:solidFill>
                <a:ln w="9525">
                  <a:noFill/>
                  <a:round/>
                  <a:headEnd/>
                  <a:tailEnd/>
                </a:ln>
              </p:spPr>
              <p:txBody>
                <a:bodyPr wrap="none" anchor="ctr"/>
                <a:lstStyle/>
                <a:p>
                  <a:pPr marL="0" indent="0" algn="ctr" eaLnBrk="0" hangingPunct="0">
                    <a:buNone/>
                  </a:pPr>
                  <a:r>
                    <a:rPr lang="sv-SE" sz="1000" b="1"/>
                    <a:t>Application</a:t>
                  </a:r>
                  <a:endParaRPr lang="en-US" sz="1000" b="1"/>
                </a:p>
              </p:txBody>
            </p:sp>
            <p:sp>
              <p:nvSpPr>
                <p:cNvPr id="21" name="Rounded Rectangle 17">
                  <a:extLst>
                    <a:ext uri="{FF2B5EF4-FFF2-40B4-BE49-F238E27FC236}">
                      <a16:creationId xmlns:a16="http://schemas.microsoft.com/office/drawing/2014/main" id="{13219D86-593E-780A-AAE3-F4B8CEF47111}"/>
                    </a:ext>
                  </a:extLst>
                </p:cNvPr>
                <p:cNvSpPr/>
                <p:nvPr/>
              </p:nvSpPr>
              <p:spPr bwMode="auto">
                <a:xfrm>
                  <a:off x="5136949" y="1626251"/>
                  <a:ext cx="1482648" cy="1946754"/>
                </a:xfrm>
                <a:prstGeom prst="roundRect">
                  <a:avLst/>
                </a:prstGeom>
                <a:solidFill>
                  <a:schemeClr val="bg1"/>
                </a:solidFill>
                <a:ln w="57150" cap="flat" cmpd="sng" algn="ctr">
                  <a:solidFill>
                    <a:schemeClr val="tx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pic>
              <p:nvPicPr>
                <p:cNvPr id="22" name="Graphic 21">
                  <a:extLst>
                    <a:ext uri="{FF2B5EF4-FFF2-40B4-BE49-F238E27FC236}">
                      <a16:creationId xmlns:a16="http://schemas.microsoft.com/office/drawing/2014/main" id="{39896DED-50E2-C5DA-4058-19258A63E19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312537" y="1756851"/>
                  <a:ext cx="1144720" cy="1048369"/>
                </a:xfrm>
                <a:prstGeom prst="rect">
                  <a:avLst/>
                </a:prstGeom>
              </p:spPr>
            </p:pic>
            <p:sp>
              <p:nvSpPr>
                <p:cNvPr id="23" name="TextBox 22">
                  <a:extLst>
                    <a:ext uri="{FF2B5EF4-FFF2-40B4-BE49-F238E27FC236}">
                      <a16:creationId xmlns:a16="http://schemas.microsoft.com/office/drawing/2014/main" id="{B9E7EF94-E8AD-5FC2-A9FE-8C5ADBD377BD}"/>
                    </a:ext>
                  </a:extLst>
                </p:cNvPr>
                <p:cNvSpPr txBox="1"/>
                <p:nvPr/>
              </p:nvSpPr>
              <p:spPr>
                <a:xfrm>
                  <a:off x="4750899" y="3549480"/>
                  <a:ext cx="2254748" cy="872602"/>
                </a:xfrm>
                <a:prstGeom prst="rect">
                  <a:avLst/>
                </a:prstGeom>
                <a:noFill/>
              </p:spPr>
              <p:txBody>
                <a:bodyPr wrap="square" rtlCol="0">
                  <a:spAutoFit/>
                </a:bodyPr>
                <a:lstStyle/>
                <a:p>
                  <a:pPr marL="0" indent="0" algn="ctr">
                    <a:buNone/>
                  </a:pPr>
                  <a:r>
                    <a:rPr lang="de-DE" sz="1000" b="1"/>
                    <a:t>MASQUE</a:t>
                  </a:r>
                </a:p>
                <a:p>
                  <a:pPr marL="0" indent="0" algn="ctr">
                    <a:buNone/>
                  </a:pPr>
                  <a:r>
                    <a:rPr lang="de-DE" sz="1000" b="1"/>
                    <a:t>Ingress proxy</a:t>
                  </a:r>
                </a:p>
              </p:txBody>
            </p:sp>
            <p:sp>
              <p:nvSpPr>
                <p:cNvPr id="24" name="AutoShape 145">
                  <a:extLst>
                    <a:ext uri="{FF2B5EF4-FFF2-40B4-BE49-F238E27FC236}">
                      <a16:creationId xmlns:a16="http://schemas.microsoft.com/office/drawing/2014/main" id="{72295402-3427-BC1D-E380-F6373E1C8004}"/>
                    </a:ext>
                  </a:extLst>
                </p:cNvPr>
                <p:cNvSpPr>
                  <a:spLocks noChangeArrowheads="1"/>
                </p:cNvSpPr>
                <p:nvPr/>
              </p:nvSpPr>
              <p:spPr bwMode="auto">
                <a:xfrm>
                  <a:off x="11874604" y="3337001"/>
                  <a:ext cx="1976861" cy="721909"/>
                </a:xfrm>
                <a:prstGeom prst="roundRect">
                  <a:avLst>
                    <a:gd name="adj" fmla="val 16667"/>
                  </a:avLst>
                </a:prstGeom>
                <a:solidFill>
                  <a:schemeClr val="accent2">
                    <a:alpha val="76863"/>
                  </a:schemeClr>
                </a:solidFill>
                <a:ln w="9525">
                  <a:noFill/>
                  <a:round/>
                  <a:headEnd/>
                  <a:tailEnd/>
                </a:ln>
              </p:spPr>
              <p:txBody>
                <a:bodyPr wrap="none" anchor="ctr"/>
                <a:lstStyle/>
                <a:p>
                  <a:pPr marL="0" indent="0" algn="ctr" eaLnBrk="0" hangingPunct="0">
                    <a:buNone/>
                  </a:pPr>
                  <a:r>
                    <a:rPr lang="sv-SE" sz="1000" b="1"/>
                    <a:t>Application</a:t>
                  </a:r>
                  <a:endParaRPr lang="en-US" sz="1000" b="1"/>
                </a:p>
              </p:txBody>
            </p:sp>
            <p:sp>
              <p:nvSpPr>
                <p:cNvPr id="25" name="Rounded Rectangle 22">
                  <a:extLst>
                    <a:ext uri="{FF2B5EF4-FFF2-40B4-BE49-F238E27FC236}">
                      <a16:creationId xmlns:a16="http://schemas.microsoft.com/office/drawing/2014/main" id="{A0588B57-CE7B-8CAC-DE3B-B12E8907E035}"/>
                    </a:ext>
                  </a:extLst>
                </p:cNvPr>
                <p:cNvSpPr/>
                <p:nvPr/>
              </p:nvSpPr>
              <p:spPr bwMode="auto">
                <a:xfrm>
                  <a:off x="269855" y="1626251"/>
                  <a:ext cx="1482648" cy="1946754"/>
                </a:xfrm>
                <a:prstGeom prst="roundRect">
                  <a:avLst/>
                </a:prstGeom>
                <a:solidFill>
                  <a:schemeClr val="bg1"/>
                </a:solidFill>
                <a:ln w="57150" cap="flat" cmpd="sng" algn="ctr">
                  <a:solidFill>
                    <a:schemeClr val="tx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pic>
              <p:nvPicPr>
                <p:cNvPr id="26" name="Picture Placeholder 65">
                  <a:extLst>
                    <a:ext uri="{FF2B5EF4-FFF2-40B4-BE49-F238E27FC236}">
                      <a16:creationId xmlns:a16="http://schemas.microsoft.com/office/drawing/2014/main" id="{9EC37922-F25A-5844-D807-BB19338067E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382249" y="1756289"/>
                  <a:ext cx="1185948" cy="1140432"/>
                </a:xfrm>
                <a:prstGeom prst="rect">
                  <a:avLst/>
                </a:prstGeom>
              </p:spPr>
            </p:pic>
            <p:pic>
              <p:nvPicPr>
                <p:cNvPr id="27" name="Graphic 26">
                  <a:extLst>
                    <a:ext uri="{FF2B5EF4-FFF2-40B4-BE49-F238E27FC236}">
                      <a16:creationId xmlns:a16="http://schemas.microsoft.com/office/drawing/2014/main" id="{4C9F5970-B38B-9CC1-B1B7-DCB74783D3D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107836" y="1802320"/>
                  <a:ext cx="1144720" cy="1048369"/>
                </a:xfrm>
                <a:prstGeom prst="rect">
                  <a:avLst/>
                </a:prstGeom>
              </p:spPr>
            </p:pic>
            <p:sp>
              <p:nvSpPr>
                <p:cNvPr id="28" name="TextBox 27">
                  <a:extLst>
                    <a:ext uri="{FF2B5EF4-FFF2-40B4-BE49-F238E27FC236}">
                      <a16:creationId xmlns:a16="http://schemas.microsoft.com/office/drawing/2014/main" id="{879BD93B-A74B-7101-5A51-A04BE639178D}"/>
                    </a:ext>
                  </a:extLst>
                </p:cNvPr>
                <p:cNvSpPr txBox="1"/>
                <p:nvPr/>
              </p:nvSpPr>
              <p:spPr>
                <a:xfrm>
                  <a:off x="8578964" y="3573006"/>
                  <a:ext cx="2254745" cy="1663231"/>
                </a:xfrm>
                <a:prstGeom prst="rect">
                  <a:avLst/>
                </a:prstGeom>
                <a:noFill/>
              </p:spPr>
              <p:txBody>
                <a:bodyPr wrap="square" rtlCol="0">
                  <a:spAutoFit/>
                </a:bodyPr>
                <a:lstStyle/>
                <a:p>
                  <a:pPr marL="0" indent="0" algn="ctr">
                    <a:buNone/>
                  </a:pPr>
                  <a:r>
                    <a:rPr lang="de-DE" sz="1000" b="1"/>
                    <a:t>MASQUE Egress proxy</a:t>
                  </a:r>
                </a:p>
              </p:txBody>
            </p:sp>
            <p:cxnSp>
              <p:nvCxnSpPr>
                <p:cNvPr id="29" name="Straight Connector 28">
                  <a:extLst>
                    <a:ext uri="{FF2B5EF4-FFF2-40B4-BE49-F238E27FC236}">
                      <a16:creationId xmlns:a16="http://schemas.microsoft.com/office/drawing/2014/main" id="{BC09B67C-E486-983D-C8FD-8CEE970DB10A}"/>
                    </a:ext>
                  </a:extLst>
                </p:cNvPr>
                <p:cNvCxnSpPr>
                  <a:cxnSpLocks/>
                </p:cNvCxnSpPr>
                <p:nvPr/>
              </p:nvCxnSpPr>
              <p:spPr>
                <a:xfrm>
                  <a:off x="1737821" y="2705218"/>
                  <a:ext cx="7220028" cy="40321"/>
                </a:xfrm>
                <a:prstGeom prst="line">
                  <a:avLst/>
                </a:prstGeom>
                <a:ln w="57150">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26EEEEA-AEDB-9E0B-43DF-FDA342CE3804}"/>
                    </a:ext>
                  </a:extLst>
                </p:cNvPr>
                <p:cNvCxnSpPr>
                  <a:cxnSpLocks/>
                </p:cNvCxnSpPr>
                <p:nvPr/>
              </p:nvCxnSpPr>
              <p:spPr>
                <a:xfrm>
                  <a:off x="1752503" y="2949745"/>
                  <a:ext cx="10122101" cy="19882"/>
                </a:xfrm>
                <a:prstGeom prst="line">
                  <a:avLst/>
                </a:prstGeom>
                <a:ln w="57150">
                  <a:solidFill>
                    <a:schemeClr val="accent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76DBC176-811F-BF3F-FCEB-B54FCC616331}"/>
                  </a:ext>
                </a:extLst>
              </p:cNvPr>
              <p:cNvSpPr txBox="1"/>
              <p:nvPr/>
            </p:nvSpPr>
            <p:spPr>
              <a:xfrm>
                <a:off x="381923" y="3453262"/>
                <a:ext cx="1782279" cy="340336"/>
              </a:xfrm>
              <a:prstGeom prst="rect">
                <a:avLst/>
              </a:prstGeom>
              <a:noFill/>
            </p:spPr>
            <p:txBody>
              <a:bodyPr wrap="square" rtlCol="0">
                <a:spAutoFit/>
              </a:bodyPr>
              <a:lstStyle/>
              <a:p>
                <a:pPr marL="0" indent="0" algn="ctr">
                  <a:buNone/>
                </a:pPr>
                <a:r>
                  <a:rPr lang="de-DE" sz="1000" b="1"/>
                  <a:t>Client</a:t>
                </a:r>
              </a:p>
            </p:txBody>
          </p:sp>
          <p:sp>
            <p:nvSpPr>
              <p:cNvPr id="14" name="Direct Access Storage 10">
                <a:extLst>
                  <a:ext uri="{FF2B5EF4-FFF2-40B4-BE49-F238E27FC236}">
                    <a16:creationId xmlns:a16="http://schemas.microsoft.com/office/drawing/2014/main" id="{58C66FCA-D6B6-3D50-BD41-0C8856FEF0AA}"/>
                  </a:ext>
                </a:extLst>
              </p:cNvPr>
              <p:cNvSpPr/>
              <p:nvPr/>
            </p:nvSpPr>
            <p:spPr>
              <a:xfrm flipV="1">
                <a:off x="1822550" y="3135840"/>
                <a:ext cx="5752351" cy="672117"/>
              </a:xfrm>
              <a:prstGeom prst="flowChartMagneticDrum">
                <a:avLst/>
              </a:prstGeom>
              <a:solidFill>
                <a:schemeClr val="accent1">
                  <a:lumMod val="20000"/>
                  <a:lumOff val="80000"/>
                  <a:alpha val="71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grpSp>
        <p:sp>
          <p:nvSpPr>
            <p:cNvPr id="31" name="Rectangle: Rounded Corners 30">
              <a:extLst>
                <a:ext uri="{FF2B5EF4-FFF2-40B4-BE49-F238E27FC236}">
                  <a16:creationId xmlns:a16="http://schemas.microsoft.com/office/drawing/2014/main" id="{EAB44234-FF2B-EE41-7EC0-8FFDA8CD70C3}"/>
                </a:ext>
              </a:extLst>
            </p:cNvPr>
            <p:cNvSpPr/>
            <p:nvPr/>
          </p:nvSpPr>
          <p:spPr bwMode="auto">
            <a:xfrm>
              <a:off x="7756087" y="4754533"/>
              <a:ext cx="3005537" cy="1418131"/>
            </a:xfrm>
            <a:prstGeom prst="roundRect">
              <a:avLst/>
            </a:prstGeom>
            <a:noFill/>
            <a:ln w="12700" cap="flat" cmpd="sng" algn="ctr">
              <a:solidFill>
                <a:schemeClr val="tx1"/>
              </a:solidFill>
              <a:prstDash val="dash"/>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rgbClr val="FFFFFF"/>
                </a:solidFill>
                <a:latin typeface="+mn-lt"/>
              </a:endParaRPr>
            </a:p>
          </p:txBody>
        </p:sp>
        <p:sp>
          <p:nvSpPr>
            <p:cNvPr id="32" name="Freeform 38">
              <a:extLst>
                <a:ext uri="{FF2B5EF4-FFF2-40B4-BE49-F238E27FC236}">
                  <a16:creationId xmlns:a16="http://schemas.microsoft.com/office/drawing/2014/main" id="{AF57A76C-5943-B99C-6950-C7B4A08476B5}"/>
                </a:ext>
              </a:extLst>
            </p:cNvPr>
            <p:cNvSpPr>
              <a:spLocks noChangeAspect="1"/>
            </p:cNvSpPr>
            <p:nvPr/>
          </p:nvSpPr>
          <p:spPr bwMode="auto">
            <a:xfrm>
              <a:off x="7031753" y="2648125"/>
              <a:ext cx="2109367" cy="1209296"/>
            </a:xfrm>
            <a:custGeom>
              <a:avLst/>
              <a:gdLst>
                <a:gd name="T0" fmla="*/ 2147483647 w 522"/>
                <a:gd name="T1" fmla="*/ 2147483647 h 399"/>
                <a:gd name="T2" fmla="*/ 2147483647 w 522"/>
                <a:gd name="T3" fmla="*/ 2147483647 h 399"/>
                <a:gd name="T4" fmla="*/ 0 w 522"/>
                <a:gd name="T5" fmla="*/ 2147483647 h 399"/>
                <a:gd name="T6" fmla="*/ 2147483647 w 522"/>
                <a:gd name="T7" fmla="*/ 2147483647 h 399"/>
                <a:gd name="T8" fmla="*/ 2147483647 w 522"/>
                <a:gd name="T9" fmla="*/ 2147483647 h 399"/>
                <a:gd name="T10" fmla="*/ 2147483647 w 522"/>
                <a:gd name="T11" fmla="*/ 0 h 399"/>
                <a:gd name="T12" fmla="*/ 2147483647 w 522"/>
                <a:gd name="T13" fmla="*/ 2147483647 h 399"/>
                <a:gd name="T14" fmla="*/ 2147483647 w 522"/>
                <a:gd name="T15" fmla="*/ 2147483647 h 399"/>
                <a:gd name="T16" fmla="*/ 2147483647 w 522"/>
                <a:gd name="T17" fmla="*/ 2147483647 h 399"/>
                <a:gd name="T18" fmla="*/ 2147483647 w 522"/>
                <a:gd name="T19" fmla="*/ 2147483647 h 399"/>
                <a:gd name="T20" fmla="*/ 2147483647 w 522"/>
                <a:gd name="T21" fmla="*/ 2147483647 h 399"/>
                <a:gd name="T22" fmla="*/ 2147483647 w 522"/>
                <a:gd name="T23" fmla="*/ 2147483647 h 399"/>
                <a:gd name="T24" fmla="*/ 2147483647 w 522"/>
                <a:gd name="T25" fmla="*/ 2147483647 h 399"/>
                <a:gd name="T26" fmla="*/ 2147483647 w 522"/>
                <a:gd name="T27" fmla="*/ 2147483647 h 399"/>
                <a:gd name="T28" fmla="*/ 2147483647 w 522"/>
                <a:gd name="T29" fmla="*/ 2147483647 h 399"/>
                <a:gd name="T30" fmla="*/ 2147483647 w 522"/>
                <a:gd name="T31" fmla="*/ 2147483647 h 399"/>
                <a:gd name="T32" fmla="*/ 2147483647 w 522"/>
                <a:gd name="T33" fmla="*/ 2147483647 h 399"/>
                <a:gd name="T34" fmla="*/ 2147483647 w 522"/>
                <a:gd name="T35" fmla="*/ 2147483647 h 399"/>
                <a:gd name="T36" fmla="*/ 2147483647 w 522"/>
                <a:gd name="T37" fmla="*/ 2147483647 h 399"/>
                <a:gd name="T38" fmla="*/ 2147483647 w 522"/>
                <a:gd name="T39" fmla="*/ 2147483647 h 399"/>
                <a:gd name="T40" fmla="*/ 2147483647 w 522"/>
                <a:gd name="T41" fmla="*/ 2147483647 h 399"/>
                <a:gd name="T42" fmla="*/ 2147483647 w 522"/>
                <a:gd name="T43" fmla="*/ 2147483647 h 399"/>
                <a:gd name="T44" fmla="*/ 2147483647 w 522"/>
                <a:gd name="T45" fmla="*/ 2147483647 h 399"/>
                <a:gd name="T46" fmla="*/ 2147483647 w 522"/>
                <a:gd name="T47" fmla="*/ 2147483647 h 399"/>
                <a:gd name="T48" fmla="*/ 2147483647 w 522"/>
                <a:gd name="T49" fmla="*/ 2147483647 h 399"/>
                <a:gd name="T50" fmla="*/ 2147483647 w 522"/>
                <a:gd name="T51" fmla="*/ 2147483647 h 399"/>
                <a:gd name="T52" fmla="*/ 2147483647 w 522"/>
                <a:gd name="T53" fmla="*/ 2147483647 h 399"/>
                <a:gd name="T54" fmla="*/ 2147483647 w 522"/>
                <a:gd name="T55" fmla="*/ 2147483647 h 399"/>
                <a:gd name="T56" fmla="*/ 2147483647 w 522"/>
                <a:gd name="T57" fmla="*/ 2147483647 h 399"/>
                <a:gd name="T58" fmla="*/ 2147483647 w 522"/>
                <a:gd name="T59" fmla="*/ 2147483647 h 399"/>
                <a:gd name="T60" fmla="*/ 2147483647 w 522"/>
                <a:gd name="T61" fmla="*/ 2147483647 h 399"/>
                <a:gd name="T62" fmla="*/ 2147483647 w 522"/>
                <a:gd name="T63" fmla="*/ 2147483647 h 399"/>
                <a:gd name="T64" fmla="*/ 2147483647 w 522"/>
                <a:gd name="T65" fmla="*/ 2147483647 h 399"/>
                <a:gd name="T66" fmla="*/ 2147483647 w 522"/>
                <a:gd name="T67" fmla="*/ 2147483647 h 399"/>
                <a:gd name="T68" fmla="*/ 2147483647 w 522"/>
                <a:gd name="T69" fmla="*/ 2147483647 h 399"/>
                <a:gd name="T70" fmla="*/ 2147483647 w 522"/>
                <a:gd name="T71" fmla="*/ 2147483647 h 399"/>
                <a:gd name="T72" fmla="*/ 2147483647 w 522"/>
                <a:gd name="T73" fmla="*/ 2147483647 h 399"/>
                <a:gd name="T74" fmla="*/ 2147483647 w 522"/>
                <a:gd name="T75" fmla="*/ 2147483647 h 399"/>
                <a:gd name="T76" fmla="*/ 2147483647 w 522"/>
                <a:gd name="T77" fmla="*/ 2147483647 h 399"/>
                <a:gd name="T78" fmla="*/ 2147483647 w 522"/>
                <a:gd name="T79" fmla="*/ 2147483647 h 399"/>
                <a:gd name="T80" fmla="*/ 2147483647 w 522"/>
                <a:gd name="T81" fmla="*/ 2147483647 h 399"/>
                <a:gd name="T82" fmla="*/ 2147483647 w 522"/>
                <a:gd name="T83" fmla="*/ 2147483647 h 399"/>
                <a:gd name="T84" fmla="*/ 2147483647 w 522"/>
                <a:gd name="T85" fmla="*/ 2147483647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rgbClr val="00A9D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en-US"/>
            </a:p>
          </p:txBody>
        </p:sp>
        <p:sp>
          <p:nvSpPr>
            <p:cNvPr id="33" name="Freeform 38">
              <a:extLst>
                <a:ext uri="{FF2B5EF4-FFF2-40B4-BE49-F238E27FC236}">
                  <a16:creationId xmlns:a16="http://schemas.microsoft.com/office/drawing/2014/main" id="{E916EF4D-4366-4ECD-3BFF-8369DFF4A59A}"/>
                </a:ext>
              </a:extLst>
            </p:cNvPr>
            <p:cNvSpPr>
              <a:spLocks noChangeAspect="1"/>
            </p:cNvSpPr>
            <p:nvPr/>
          </p:nvSpPr>
          <p:spPr bwMode="auto">
            <a:xfrm>
              <a:off x="7031753" y="1448492"/>
              <a:ext cx="2109367" cy="1209296"/>
            </a:xfrm>
            <a:custGeom>
              <a:avLst/>
              <a:gdLst>
                <a:gd name="T0" fmla="*/ 2147483647 w 522"/>
                <a:gd name="T1" fmla="*/ 2147483647 h 399"/>
                <a:gd name="T2" fmla="*/ 2147483647 w 522"/>
                <a:gd name="T3" fmla="*/ 2147483647 h 399"/>
                <a:gd name="T4" fmla="*/ 0 w 522"/>
                <a:gd name="T5" fmla="*/ 2147483647 h 399"/>
                <a:gd name="T6" fmla="*/ 2147483647 w 522"/>
                <a:gd name="T7" fmla="*/ 2147483647 h 399"/>
                <a:gd name="T8" fmla="*/ 2147483647 w 522"/>
                <a:gd name="T9" fmla="*/ 2147483647 h 399"/>
                <a:gd name="T10" fmla="*/ 2147483647 w 522"/>
                <a:gd name="T11" fmla="*/ 0 h 399"/>
                <a:gd name="T12" fmla="*/ 2147483647 w 522"/>
                <a:gd name="T13" fmla="*/ 2147483647 h 399"/>
                <a:gd name="T14" fmla="*/ 2147483647 w 522"/>
                <a:gd name="T15" fmla="*/ 2147483647 h 399"/>
                <a:gd name="T16" fmla="*/ 2147483647 w 522"/>
                <a:gd name="T17" fmla="*/ 2147483647 h 399"/>
                <a:gd name="T18" fmla="*/ 2147483647 w 522"/>
                <a:gd name="T19" fmla="*/ 2147483647 h 399"/>
                <a:gd name="T20" fmla="*/ 2147483647 w 522"/>
                <a:gd name="T21" fmla="*/ 2147483647 h 399"/>
                <a:gd name="T22" fmla="*/ 2147483647 w 522"/>
                <a:gd name="T23" fmla="*/ 2147483647 h 399"/>
                <a:gd name="T24" fmla="*/ 2147483647 w 522"/>
                <a:gd name="T25" fmla="*/ 2147483647 h 399"/>
                <a:gd name="T26" fmla="*/ 2147483647 w 522"/>
                <a:gd name="T27" fmla="*/ 2147483647 h 399"/>
                <a:gd name="T28" fmla="*/ 2147483647 w 522"/>
                <a:gd name="T29" fmla="*/ 2147483647 h 399"/>
                <a:gd name="T30" fmla="*/ 2147483647 w 522"/>
                <a:gd name="T31" fmla="*/ 2147483647 h 399"/>
                <a:gd name="T32" fmla="*/ 2147483647 w 522"/>
                <a:gd name="T33" fmla="*/ 2147483647 h 399"/>
                <a:gd name="T34" fmla="*/ 2147483647 w 522"/>
                <a:gd name="T35" fmla="*/ 2147483647 h 399"/>
                <a:gd name="T36" fmla="*/ 2147483647 w 522"/>
                <a:gd name="T37" fmla="*/ 2147483647 h 399"/>
                <a:gd name="T38" fmla="*/ 2147483647 w 522"/>
                <a:gd name="T39" fmla="*/ 2147483647 h 399"/>
                <a:gd name="T40" fmla="*/ 2147483647 w 522"/>
                <a:gd name="T41" fmla="*/ 2147483647 h 399"/>
                <a:gd name="T42" fmla="*/ 2147483647 w 522"/>
                <a:gd name="T43" fmla="*/ 2147483647 h 399"/>
                <a:gd name="T44" fmla="*/ 2147483647 w 522"/>
                <a:gd name="T45" fmla="*/ 2147483647 h 399"/>
                <a:gd name="T46" fmla="*/ 2147483647 w 522"/>
                <a:gd name="T47" fmla="*/ 2147483647 h 399"/>
                <a:gd name="T48" fmla="*/ 2147483647 w 522"/>
                <a:gd name="T49" fmla="*/ 2147483647 h 399"/>
                <a:gd name="T50" fmla="*/ 2147483647 w 522"/>
                <a:gd name="T51" fmla="*/ 2147483647 h 399"/>
                <a:gd name="T52" fmla="*/ 2147483647 w 522"/>
                <a:gd name="T53" fmla="*/ 2147483647 h 399"/>
                <a:gd name="T54" fmla="*/ 2147483647 w 522"/>
                <a:gd name="T55" fmla="*/ 2147483647 h 399"/>
                <a:gd name="T56" fmla="*/ 2147483647 w 522"/>
                <a:gd name="T57" fmla="*/ 2147483647 h 399"/>
                <a:gd name="T58" fmla="*/ 2147483647 w 522"/>
                <a:gd name="T59" fmla="*/ 2147483647 h 399"/>
                <a:gd name="T60" fmla="*/ 2147483647 w 522"/>
                <a:gd name="T61" fmla="*/ 2147483647 h 399"/>
                <a:gd name="T62" fmla="*/ 2147483647 w 522"/>
                <a:gd name="T63" fmla="*/ 2147483647 h 399"/>
                <a:gd name="T64" fmla="*/ 2147483647 w 522"/>
                <a:gd name="T65" fmla="*/ 2147483647 h 399"/>
                <a:gd name="T66" fmla="*/ 2147483647 w 522"/>
                <a:gd name="T67" fmla="*/ 2147483647 h 399"/>
                <a:gd name="T68" fmla="*/ 2147483647 w 522"/>
                <a:gd name="T69" fmla="*/ 2147483647 h 399"/>
                <a:gd name="T70" fmla="*/ 2147483647 w 522"/>
                <a:gd name="T71" fmla="*/ 2147483647 h 399"/>
                <a:gd name="T72" fmla="*/ 2147483647 w 522"/>
                <a:gd name="T73" fmla="*/ 2147483647 h 399"/>
                <a:gd name="T74" fmla="*/ 2147483647 w 522"/>
                <a:gd name="T75" fmla="*/ 2147483647 h 399"/>
                <a:gd name="T76" fmla="*/ 2147483647 w 522"/>
                <a:gd name="T77" fmla="*/ 2147483647 h 399"/>
                <a:gd name="T78" fmla="*/ 2147483647 w 522"/>
                <a:gd name="T79" fmla="*/ 2147483647 h 399"/>
                <a:gd name="T80" fmla="*/ 2147483647 w 522"/>
                <a:gd name="T81" fmla="*/ 2147483647 h 399"/>
                <a:gd name="T82" fmla="*/ 2147483647 w 522"/>
                <a:gd name="T83" fmla="*/ 2147483647 h 399"/>
                <a:gd name="T84" fmla="*/ 2147483647 w 522"/>
                <a:gd name="T85" fmla="*/ 2147483647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2">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defRPr/>
              </a:pPr>
              <a:endParaRPr lang="en-US" sz="1800"/>
            </a:p>
          </p:txBody>
        </p:sp>
        <p:sp>
          <p:nvSpPr>
            <p:cNvPr id="34" name="Freeform 3">
              <a:extLst>
                <a:ext uri="{FF2B5EF4-FFF2-40B4-BE49-F238E27FC236}">
                  <a16:creationId xmlns:a16="http://schemas.microsoft.com/office/drawing/2014/main" id="{75C6B3D5-C786-4F60-A7CA-46E3EB4260B5}"/>
                </a:ext>
              </a:extLst>
            </p:cNvPr>
            <p:cNvSpPr>
              <a:spLocks noChangeAspect="1" noEditPoints="1"/>
            </p:cNvSpPr>
            <p:nvPr/>
          </p:nvSpPr>
          <p:spPr bwMode="auto">
            <a:xfrm>
              <a:off x="7483456" y="3036728"/>
              <a:ext cx="401719" cy="441752"/>
            </a:xfrm>
            <a:custGeom>
              <a:avLst/>
              <a:gdLst>
                <a:gd name="T0" fmla="*/ 2147483647 w 327"/>
                <a:gd name="T1" fmla="*/ 2147483647 h 370"/>
                <a:gd name="T2" fmla="*/ 2147483647 w 327"/>
                <a:gd name="T3" fmla="*/ 2147483647 h 370"/>
                <a:gd name="T4" fmla="*/ 2147483647 w 327"/>
                <a:gd name="T5" fmla="*/ 2147483647 h 370"/>
                <a:gd name="T6" fmla="*/ 2147483647 w 327"/>
                <a:gd name="T7" fmla="*/ 2147483647 h 370"/>
                <a:gd name="T8" fmla="*/ 2147483647 w 327"/>
                <a:gd name="T9" fmla="*/ 2147483647 h 370"/>
                <a:gd name="T10" fmla="*/ 2147483647 w 327"/>
                <a:gd name="T11" fmla="*/ 2147483647 h 370"/>
                <a:gd name="T12" fmla="*/ 2147483647 w 327"/>
                <a:gd name="T13" fmla="*/ 2147483647 h 370"/>
                <a:gd name="T14" fmla="*/ 2147483647 w 327"/>
                <a:gd name="T15" fmla="*/ 2147483647 h 370"/>
                <a:gd name="T16" fmla="*/ 2147483647 w 327"/>
                <a:gd name="T17" fmla="*/ 2147483647 h 370"/>
                <a:gd name="T18" fmla="*/ 2147483647 w 327"/>
                <a:gd name="T19" fmla="*/ 2147483647 h 370"/>
                <a:gd name="T20" fmla="*/ 2147483647 w 327"/>
                <a:gd name="T21" fmla="*/ 2147483647 h 370"/>
                <a:gd name="T22" fmla="*/ 2147483647 w 327"/>
                <a:gd name="T23" fmla="*/ 2147483647 h 370"/>
                <a:gd name="T24" fmla="*/ 2147483647 w 327"/>
                <a:gd name="T25" fmla="*/ 2147483647 h 370"/>
                <a:gd name="T26" fmla="*/ 2147483647 w 327"/>
                <a:gd name="T27" fmla="*/ 2147483647 h 370"/>
                <a:gd name="T28" fmla="*/ 2147483647 w 327"/>
                <a:gd name="T29" fmla="*/ 2147483647 h 370"/>
                <a:gd name="T30" fmla="*/ 2147483647 w 327"/>
                <a:gd name="T31" fmla="*/ 2147483647 h 370"/>
                <a:gd name="T32" fmla="*/ 2147483647 w 327"/>
                <a:gd name="T33" fmla="*/ 2147483647 h 370"/>
                <a:gd name="T34" fmla="*/ 2147483647 w 327"/>
                <a:gd name="T35" fmla="*/ 2147483647 h 370"/>
                <a:gd name="T36" fmla="*/ 2147483647 w 327"/>
                <a:gd name="T37" fmla="*/ 2147483647 h 370"/>
                <a:gd name="T38" fmla="*/ 2147483647 w 327"/>
                <a:gd name="T39" fmla="*/ 2147483647 h 370"/>
                <a:gd name="T40" fmla="*/ 2147483647 w 327"/>
                <a:gd name="T41" fmla="*/ 2147483647 h 370"/>
                <a:gd name="T42" fmla="*/ 2147483647 w 327"/>
                <a:gd name="T43" fmla="*/ 2147483647 h 370"/>
                <a:gd name="T44" fmla="*/ 2147483647 w 327"/>
                <a:gd name="T45" fmla="*/ 2147483647 h 370"/>
                <a:gd name="T46" fmla="*/ 2147483647 w 327"/>
                <a:gd name="T47" fmla="*/ 2147483647 h 370"/>
                <a:gd name="T48" fmla="*/ 2147483647 w 327"/>
                <a:gd name="T49" fmla="*/ 2147483647 h 370"/>
                <a:gd name="T50" fmla="*/ 2147483647 w 327"/>
                <a:gd name="T51" fmla="*/ 2147483647 h 370"/>
                <a:gd name="T52" fmla="*/ 2147483647 w 327"/>
                <a:gd name="T53" fmla="*/ 2147483647 h 370"/>
                <a:gd name="T54" fmla="*/ 2147483647 w 327"/>
                <a:gd name="T55" fmla="*/ 2147483647 h 370"/>
                <a:gd name="T56" fmla="*/ 2147483647 w 327"/>
                <a:gd name="T57" fmla="*/ 2147483647 h 370"/>
                <a:gd name="T58" fmla="*/ 2147483647 w 327"/>
                <a:gd name="T59" fmla="*/ 2147483647 h 370"/>
                <a:gd name="T60" fmla="*/ 2147483647 w 327"/>
                <a:gd name="T61" fmla="*/ 2147483647 h 370"/>
                <a:gd name="T62" fmla="*/ 2147483647 w 327"/>
                <a:gd name="T63" fmla="*/ 2147483647 h 370"/>
                <a:gd name="T64" fmla="*/ 2147483647 w 327"/>
                <a:gd name="T65" fmla="*/ 2147483647 h 370"/>
                <a:gd name="T66" fmla="*/ 2147483647 w 327"/>
                <a:gd name="T67" fmla="*/ 2147483647 h 370"/>
                <a:gd name="T68" fmla="*/ 2147483647 w 327"/>
                <a:gd name="T69" fmla="*/ 2147483647 h 370"/>
                <a:gd name="T70" fmla="*/ 2147483647 w 327"/>
                <a:gd name="T71" fmla="*/ 2147483647 h 370"/>
                <a:gd name="T72" fmla="*/ 2147483647 w 327"/>
                <a:gd name="T73" fmla="*/ 2147483647 h 370"/>
                <a:gd name="T74" fmla="*/ 2147483647 w 327"/>
                <a:gd name="T75" fmla="*/ 2147483647 h 370"/>
                <a:gd name="T76" fmla="*/ 2147483647 w 327"/>
                <a:gd name="T77" fmla="*/ 2147483647 h 370"/>
                <a:gd name="T78" fmla="*/ 2147483647 w 327"/>
                <a:gd name="T79" fmla="*/ 2147483647 h 370"/>
                <a:gd name="T80" fmla="*/ 2147483647 w 327"/>
                <a:gd name="T81" fmla="*/ 2147483647 h 370"/>
                <a:gd name="T82" fmla="*/ 2147483647 w 327"/>
                <a:gd name="T83" fmla="*/ 2147483647 h 370"/>
                <a:gd name="T84" fmla="*/ 2147483647 w 327"/>
                <a:gd name="T85" fmla="*/ 2147483647 h 37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27"/>
                <a:gd name="T130" fmla="*/ 0 h 370"/>
                <a:gd name="T131" fmla="*/ 327 w 327"/>
                <a:gd name="T132" fmla="*/ 370 h 37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27" h="370">
                  <a:moveTo>
                    <a:pt x="287" y="4"/>
                  </a:moveTo>
                  <a:cubicBezTo>
                    <a:pt x="284" y="0"/>
                    <a:pt x="279" y="0"/>
                    <a:pt x="276" y="4"/>
                  </a:cubicBezTo>
                  <a:cubicBezTo>
                    <a:pt x="273" y="7"/>
                    <a:pt x="273" y="12"/>
                    <a:pt x="276" y="15"/>
                  </a:cubicBezTo>
                  <a:cubicBezTo>
                    <a:pt x="300" y="38"/>
                    <a:pt x="311" y="69"/>
                    <a:pt x="311" y="100"/>
                  </a:cubicBezTo>
                  <a:cubicBezTo>
                    <a:pt x="311" y="131"/>
                    <a:pt x="300" y="162"/>
                    <a:pt x="276" y="185"/>
                  </a:cubicBezTo>
                  <a:cubicBezTo>
                    <a:pt x="273" y="188"/>
                    <a:pt x="273" y="194"/>
                    <a:pt x="276" y="197"/>
                  </a:cubicBezTo>
                  <a:cubicBezTo>
                    <a:pt x="278" y="198"/>
                    <a:pt x="280" y="199"/>
                    <a:pt x="282" y="199"/>
                  </a:cubicBezTo>
                  <a:cubicBezTo>
                    <a:pt x="284" y="199"/>
                    <a:pt x="286" y="198"/>
                    <a:pt x="287" y="197"/>
                  </a:cubicBezTo>
                  <a:cubicBezTo>
                    <a:pt x="314" y="170"/>
                    <a:pt x="327" y="135"/>
                    <a:pt x="327" y="100"/>
                  </a:cubicBezTo>
                  <a:cubicBezTo>
                    <a:pt x="327" y="65"/>
                    <a:pt x="314" y="30"/>
                    <a:pt x="287" y="4"/>
                  </a:cubicBezTo>
                  <a:close/>
                  <a:moveTo>
                    <a:pt x="273" y="100"/>
                  </a:moveTo>
                  <a:cubicBezTo>
                    <a:pt x="273" y="121"/>
                    <a:pt x="265" y="142"/>
                    <a:pt x="249" y="158"/>
                  </a:cubicBezTo>
                  <a:cubicBezTo>
                    <a:pt x="246" y="161"/>
                    <a:pt x="246" y="166"/>
                    <a:pt x="249" y="169"/>
                  </a:cubicBezTo>
                  <a:cubicBezTo>
                    <a:pt x="250" y="171"/>
                    <a:pt x="253" y="172"/>
                    <a:pt x="255" y="172"/>
                  </a:cubicBezTo>
                  <a:cubicBezTo>
                    <a:pt x="257" y="172"/>
                    <a:pt x="259" y="171"/>
                    <a:pt x="260" y="169"/>
                  </a:cubicBezTo>
                  <a:cubicBezTo>
                    <a:pt x="279" y="150"/>
                    <a:pt x="289" y="125"/>
                    <a:pt x="289" y="100"/>
                  </a:cubicBezTo>
                  <a:cubicBezTo>
                    <a:pt x="289" y="75"/>
                    <a:pt x="279" y="50"/>
                    <a:pt x="260" y="31"/>
                  </a:cubicBezTo>
                  <a:cubicBezTo>
                    <a:pt x="257" y="28"/>
                    <a:pt x="252" y="28"/>
                    <a:pt x="249" y="31"/>
                  </a:cubicBezTo>
                  <a:cubicBezTo>
                    <a:pt x="246" y="34"/>
                    <a:pt x="246" y="39"/>
                    <a:pt x="249" y="42"/>
                  </a:cubicBezTo>
                  <a:cubicBezTo>
                    <a:pt x="265" y="58"/>
                    <a:pt x="273" y="79"/>
                    <a:pt x="273" y="100"/>
                  </a:cubicBezTo>
                  <a:close/>
                  <a:moveTo>
                    <a:pt x="222" y="142"/>
                  </a:moveTo>
                  <a:cubicBezTo>
                    <a:pt x="223" y="144"/>
                    <a:pt x="225" y="145"/>
                    <a:pt x="227" y="145"/>
                  </a:cubicBezTo>
                  <a:cubicBezTo>
                    <a:pt x="229" y="145"/>
                    <a:pt x="231" y="144"/>
                    <a:pt x="233" y="142"/>
                  </a:cubicBezTo>
                  <a:cubicBezTo>
                    <a:pt x="245" y="131"/>
                    <a:pt x="250" y="115"/>
                    <a:pt x="250" y="100"/>
                  </a:cubicBezTo>
                  <a:cubicBezTo>
                    <a:pt x="250" y="85"/>
                    <a:pt x="245" y="70"/>
                    <a:pt x="233" y="58"/>
                  </a:cubicBezTo>
                  <a:cubicBezTo>
                    <a:pt x="230" y="55"/>
                    <a:pt x="225" y="55"/>
                    <a:pt x="222" y="58"/>
                  </a:cubicBezTo>
                  <a:cubicBezTo>
                    <a:pt x="219" y="61"/>
                    <a:pt x="219" y="66"/>
                    <a:pt x="222" y="69"/>
                  </a:cubicBezTo>
                  <a:cubicBezTo>
                    <a:pt x="230" y="78"/>
                    <a:pt x="234" y="89"/>
                    <a:pt x="234" y="100"/>
                  </a:cubicBezTo>
                  <a:cubicBezTo>
                    <a:pt x="234" y="111"/>
                    <a:pt x="230" y="122"/>
                    <a:pt x="222" y="131"/>
                  </a:cubicBezTo>
                  <a:cubicBezTo>
                    <a:pt x="219" y="134"/>
                    <a:pt x="219" y="139"/>
                    <a:pt x="222" y="142"/>
                  </a:cubicBezTo>
                  <a:close/>
                  <a:moveTo>
                    <a:pt x="51" y="185"/>
                  </a:moveTo>
                  <a:cubicBezTo>
                    <a:pt x="28" y="162"/>
                    <a:pt x="16" y="131"/>
                    <a:pt x="16" y="100"/>
                  </a:cubicBezTo>
                  <a:cubicBezTo>
                    <a:pt x="16" y="69"/>
                    <a:pt x="28" y="38"/>
                    <a:pt x="51" y="15"/>
                  </a:cubicBezTo>
                  <a:cubicBezTo>
                    <a:pt x="54" y="12"/>
                    <a:pt x="54" y="7"/>
                    <a:pt x="51" y="4"/>
                  </a:cubicBezTo>
                  <a:cubicBezTo>
                    <a:pt x="48" y="0"/>
                    <a:pt x="43" y="0"/>
                    <a:pt x="40" y="4"/>
                  </a:cubicBezTo>
                  <a:cubicBezTo>
                    <a:pt x="40" y="4"/>
                    <a:pt x="40" y="4"/>
                    <a:pt x="40" y="4"/>
                  </a:cubicBezTo>
                  <a:cubicBezTo>
                    <a:pt x="13" y="30"/>
                    <a:pt x="0" y="65"/>
                    <a:pt x="0" y="100"/>
                  </a:cubicBezTo>
                  <a:cubicBezTo>
                    <a:pt x="0" y="135"/>
                    <a:pt x="13" y="170"/>
                    <a:pt x="40" y="197"/>
                  </a:cubicBezTo>
                  <a:cubicBezTo>
                    <a:pt x="41" y="198"/>
                    <a:pt x="44" y="199"/>
                    <a:pt x="46" y="199"/>
                  </a:cubicBezTo>
                  <a:cubicBezTo>
                    <a:pt x="48" y="199"/>
                    <a:pt x="50" y="198"/>
                    <a:pt x="51" y="197"/>
                  </a:cubicBezTo>
                  <a:cubicBezTo>
                    <a:pt x="54" y="194"/>
                    <a:pt x="54" y="188"/>
                    <a:pt x="51" y="185"/>
                  </a:cubicBezTo>
                  <a:close/>
                  <a:moveTo>
                    <a:pt x="67" y="169"/>
                  </a:moveTo>
                  <a:cubicBezTo>
                    <a:pt x="69" y="171"/>
                    <a:pt x="71" y="172"/>
                    <a:pt x="73" y="172"/>
                  </a:cubicBezTo>
                  <a:cubicBezTo>
                    <a:pt x="75" y="172"/>
                    <a:pt x="77" y="171"/>
                    <a:pt x="78" y="169"/>
                  </a:cubicBezTo>
                  <a:cubicBezTo>
                    <a:pt x="82" y="166"/>
                    <a:pt x="82" y="161"/>
                    <a:pt x="78" y="158"/>
                  </a:cubicBezTo>
                  <a:cubicBezTo>
                    <a:pt x="62" y="142"/>
                    <a:pt x="54" y="121"/>
                    <a:pt x="54" y="100"/>
                  </a:cubicBezTo>
                  <a:cubicBezTo>
                    <a:pt x="54" y="79"/>
                    <a:pt x="62" y="58"/>
                    <a:pt x="78" y="42"/>
                  </a:cubicBezTo>
                  <a:cubicBezTo>
                    <a:pt x="82" y="39"/>
                    <a:pt x="82" y="34"/>
                    <a:pt x="78" y="31"/>
                  </a:cubicBezTo>
                  <a:cubicBezTo>
                    <a:pt x="75" y="28"/>
                    <a:pt x="70" y="28"/>
                    <a:pt x="67" y="31"/>
                  </a:cubicBezTo>
                  <a:cubicBezTo>
                    <a:pt x="48" y="50"/>
                    <a:pt x="38" y="75"/>
                    <a:pt x="38" y="100"/>
                  </a:cubicBezTo>
                  <a:cubicBezTo>
                    <a:pt x="38" y="125"/>
                    <a:pt x="48" y="150"/>
                    <a:pt x="67" y="169"/>
                  </a:cubicBezTo>
                  <a:close/>
                  <a:moveTo>
                    <a:pt x="94" y="142"/>
                  </a:moveTo>
                  <a:cubicBezTo>
                    <a:pt x="96" y="144"/>
                    <a:pt x="98" y="145"/>
                    <a:pt x="100" y="145"/>
                  </a:cubicBezTo>
                  <a:cubicBezTo>
                    <a:pt x="102" y="145"/>
                    <a:pt x="104" y="144"/>
                    <a:pt x="106" y="142"/>
                  </a:cubicBezTo>
                  <a:cubicBezTo>
                    <a:pt x="109" y="139"/>
                    <a:pt x="109" y="134"/>
                    <a:pt x="106" y="131"/>
                  </a:cubicBezTo>
                  <a:cubicBezTo>
                    <a:pt x="97" y="122"/>
                    <a:pt x="93" y="111"/>
                    <a:pt x="93" y="100"/>
                  </a:cubicBezTo>
                  <a:cubicBezTo>
                    <a:pt x="93" y="89"/>
                    <a:pt x="97" y="78"/>
                    <a:pt x="106" y="69"/>
                  </a:cubicBezTo>
                  <a:cubicBezTo>
                    <a:pt x="109" y="66"/>
                    <a:pt x="109" y="61"/>
                    <a:pt x="106" y="58"/>
                  </a:cubicBezTo>
                  <a:cubicBezTo>
                    <a:pt x="103" y="55"/>
                    <a:pt x="97" y="55"/>
                    <a:pt x="94" y="58"/>
                  </a:cubicBezTo>
                  <a:cubicBezTo>
                    <a:pt x="83" y="70"/>
                    <a:pt x="77" y="85"/>
                    <a:pt x="77" y="100"/>
                  </a:cubicBezTo>
                  <a:cubicBezTo>
                    <a:pt x="77" y="115"/>
                    <a:pt x="83" y="131"/>
                    <a:pt x="94" y="142"/>
                  </a:cubicBezTo>
                  <a:close/>
                  <a:moveTo>
                    <a:pt x="267" y="349"/>
                  </a:moveTo>
                  <a:cubicBezTo>
                    <a:pt x="257" y="336"/>
                    <a:pt x="238" y="309"/>
                    <a:pt x="219" y="270"/>
                  </a:cubicBezTo>
                  <a:cubicBezTo>
                    <a:pt x="218" y="270"/>
                    <a:pt x="218" y="269"/>
                    <a:pt x="218" y="268"/>
                  </a:cubicBezTo>
                  <a:cubicBezTo>
                    <a:pt x="213" y="259"/>
                    <a:pt x="209" y="249"/>
                    <a:pt x="204" y="239"/>
                  </a:cubicBezTo>
                  <a:cubicBezTo>
                    <a:pt x="190" y="205"/>
                    <a:pt x="182" y="171"/>
                    <a:pt x="177" y="146"/>
                  </a:cubicBezTo>
                  <a:cubicBezTo>
                    <a:pt x="197" y="140"/>
                    <a:pt x="211" y="122"/>
                    <a:pt x="211" y="100"/>
                  </a:cubicBezTo>
                  <a:cubicBezTo>
                    <a:pt x="211" y="93"/>
                    <a:pt x="210" y="87"/>
                    <a:pt x="208" y="81"/>
                  </a:cubicBezTo>
                  <a:cubicBezTo>
                    <a:pt x="206" y="77"/>
                    <a:pt x="201" y="75"/>
                    <a:pt x="197" y="77"/>
                  </a:cubicBezTo>
                  <a:cubicBezTo>
                    <a:pt x="193" y="79"/>
                    <a:pt x="191" y="84"/>
                    <a:pt x="193" y="88"/>
                  </a:cubicBezTo>
                  <a:cubicBezTo>
                    <a:pt x="194" y="91"/>
                    <a:pt x="195" y="96"/>
                    <a:pt x="195" y="100"/>
                  </a:cubicBezTo>
                  <a:cubicBezTo>
                    <a:pt x="195" y="117"/>
                    <a:pt x="181" y="132"/>
                    <a:pt x="164" y="132"/>
                  </a:cubicBezTo>
                  <a:cubicBezTo>
                    <a:pt x="146" y="132"/>
                    <a:pt x="132" y="117"/>
                    <a:pt x="132" y="100"/>
                  </a:cubicBezTo>
                  <a:cubicBezTo>
                    <a:pt x="132" y="82"/>
                    <a:pt x="146" y="68"/>
                    <a:pt x="164" y="68"/>
                  </a:cubicBezTo>
                  <a:cubicBezTo>
                    <a:pt x="169" y="68"/>
                    <a:pt x="173" y="69"/>
                    <a:pt x="177" y="71"/>
                  </a:cubicBezTo>
                  <a:cubicBezTo>
                    <a:pt x="181" y="73"/>
                    <a:pt x="186" y="71"/>
                    <a:pt x="188" y="67"/>
                  </a:cubicBezTo>
                  <a:cubicBezTo>
                    <a:pt x="190" y="63"/>
                    <a:pt x="188" y="59"/>
                    <a:pt x="184" y="57"/>
                  </a:cubicBezTo>
                  <a:cubicBezTo>
                    <a:pt x="184" y="57"/>
                    <a:pt x="184" y="57"/>
                    <a:pt x="184" y="57"/>
                  </a:cubicBezTo>
                  <a:cubicBezTo>
                    <a:pt x="178" y="54"/>
                    <a:pt x="171" y="52"/>
                    <a:pt x="164" y="52"/>
                  </a:cubicBezTo>
                  <a:cubicBezTo>
                    <a:pt x="137" y="52"/>
                    <a:pt x="116" y="74"/>
                    <a:pt x="116" y="100"/>
                  </a:cubicBezTo>
                  <a:cubicBezTo>
                    <a:pt x="116" y="121"/>
                    <a:pt x="130" y="140"/>
                    <a:pt x="150" y="146"/>
                  </a:cubicBezTo>
                  <a:cubicBezTo>
                    <a:pt x="145" y="170"/>
                    <a:pt x="136" y="205"/>
                    <a:pt x="123" y="239"/>
                  </a:cubicBezTo>
                  <a:cubicBezTo>
                    <a:pt x="118" y="249"/>
                    <a:pt x="114" y="259"/>
                    <a:pt x="109" y="268"/>
                  </a:cubicBezTo>
                  <a:cubicBezTo>
                    <a:pt x="109" y="269"/>
                    <a:pt x="108" y="270"/>
                    <a:pt x="108" y="271"/>
                  </a:cubicBezTo>
                  <a:cubicBezTo>
                    <a:pt x="97" y="293"/>
                    <a:pt x="85" y="312"/>
                    <a:pt x="76" y="326"/>
                  </a:cubicBezTo>
                  <a:cubicBezTo>
                    <a:pt x="69" y="336"/>
                    <a:pt x="63" y="344"/>
                    <a:pt x="59" y="349"/>
                  </a:cubicBezTo>
                  <a:cubicBezTo>
                    <a:pt x="57" y="351"/>
                    <a:pt x="55" y="353"/>
                    <a:pt x="54" y="355"/>
                  </a:cubicBezTo>
                  <a:cubicBezTo>
                    <a:pt x="53" y="356"/>
                    <a:pt x="52" y="357"/>
                    <a:pt x="52" y="357"/>
                  </a:cubicBezTo>
                  <a:cubicBezTo>
                    <a:pt x="50" y="359"/>
                    <a:pt x="50" y="362"/>
                    <a:pt x="51" y="365"/>
                  </a:cubicBezTo>
                  <a:cubicBezTo>
                    <a:pt x="52" y="368"/>
                    <a:pt x="55" y="370"/>
                    <a:pt x="58" y="370"/>
                  </a:cubicBezTo>
                  <a:cubicBezTo>
                    <a:pt x="97" y="370"/>
                    <a:pt x="97" y="370"/>
                    <a:pt x="97" y="370"/>
                  </a:cubicBezTo>
                  <a:cubicBezTo>
                    <a:pt x="100" y="370"/>
                    <a:pt x="102" y="368"/>
                    <a:pt x="104" y="366"/>
                  </a:cubicBezTo>
                  <a:cubicBezTo>
                    <a:pt x="115" y="345"/>
                    <a:pt x="138" y="331"/>
                    <a:pt x="163" y="331"/>
                  </a:cubicBezTo>
                  <a:cubicBezTo>
                    <a:pt x="189" y="331"/>
                    <a:pt x="211" y="345"/>
                    <a:pt x="223" y="366"/>
                  </a:cubicBezTo>
                  <a:cubicBezTo>
                    <a:pt x="224" y="368"/>
                    <a:pt x="227" y="370"/>
                    <a:pt x="230" y="370"/>
                  </a:cubicBezTo>
                  <a:cubicBezTo>
                    <a:pt x="268" y="370"/>
                    <a:pt x="268" y="370"/>
                    <a:pt x="268" y="370"/>
                  </a:cubicBezTo>
                  <a:cubicBezTo>
                    <a:pt x="268" y="370"/>
                    <a:pt x="268" y="370"/>
                    <a:pt x="268" y="370"/>
                  </a:cubicBezTo>
                  <a:cubicBezTo>
                    <a:pt x="271" y="370"/>
                    <a:pt x="274" y="368"/>
                    <a:pt x="275" y="365"/>
                  </a:cubicBezTo>
                  <a:cubicBezTo>
                    <a:pt x="276" y="362"/>
                    <a:pt x="276" y="359"/>
                    <a:pt x="274" y="357"/>
                  </a:cubicBezTo>
                  <a:cubicBezTo>
                    <a:pt x="274" y="357"/>
                    <a:pt x="271" y="354"/>
                    <a:pt x="267" y="349"/>
                  </a:cubicBezTo>
                  <a:close/>
                  <a:moveTo>
                    <a:pt x="163" y="159"/>
                  </a:moveTo>
                  <a:cubicBezTo>
                    <a:pt x="168" y="179"/>
                    <a:pt x="174" y="203"/>
                    <a:pt x="183" y="228"/>
                  </a:cubicBezTo>
                  <a:cubicBezTo>
                    <a:pt x="177" y="227"/>
                    <a:pt x="170" y="227"/>
                    <a:pt x="163" y="227"/>
                  </a:cubicBezTo>
                  <a:cubicBezTo>
                    <a:pt x="157" y="227"/>
                    <a:pt x="150" y="227"/>
                    <a:pt x="144" y="228"/>
                  </a:cubicBezTo>
                  <a:cubicBezTo>
                    <a:pt x="153" y="203"/>
                    <a:pt x="159" y="179"/>
                    <a:pt x="163" y="159"/>
                  </a:cubicBezTo>
                  <a:close/>
                  <a:moveTo>
                    <a:pt x="137" y="245"/>
                  </a:moveTo>
                  <a:cubicBezTo>
                    <a:pt x="146" y="244"/>
                    <a:pt x="154" y="243"/>
                    <a:pt x="163" y="243"/>
                  </a:cubicBezTo>
                  <a:cubicBezTo>
                    <a:pt x="172" y="243"/>
                    <a:pt x="181" y="244"/>
                    <a:pt x="190" y="245"/>
                  </a:cubicBezTo>
                  <a:cubicBezTo>
                    <a:pt x="192" y="250"/>
                    <a:pt x="194" y="255"/>
                    <a:pt x="196" y="260"/>
                  </a:cubicBezTo>
                  <a:cubicBezTo>
                    <a:pt x="186" y="257"/>
                    <a:pt x="174" y="256"/>
                    <a:pt x="163" y="256"/>
                  </a:cubicBezTo>
                  <a:cubicBezTo>
                    <a:pt x="152" y="256"/>
                    <a:pt x="141" y="257"/>
                    <a:pt x="131" y="260"/>
                  </a:cubicBezTo>
                  <a:cubicBezTo>
                    <a:pt x="133" y="255"/>
                    <a:pt x="135" y="250"/>
                    <a:pt x="137" y="245"/>
                  </a:cubicBezTo>
                  <a:close/>
                  <a:moveTo>
                    <a:pt x="122" y="279"/>
                  </a:moveTo>
                  <a:cubicBezTo>
                    <a:pt x="135" y="275"/>
                    <a:pt x="149" y="272"/>
                    <a:pt x="163" y="272"/>
                  </a:cubicBezTo>
                  <a:cubicBezTo>
                    <a:pt x="178" y="272"/>
                    <a:pt x="192" y="275"/>
                    <a:pt x="205" y="279"/>
                  </a:cubicBezTo>
                  <a:cubicBezTo>
                    <a:pt x="208" y="286"/>
                    <a:pt x="212" y="292"/>
                    <a:pt x="215" y="298"/>
                  </a:cubicBezTo>
                  <a:cubicBezTo>
                    <a:pt x="199" y="290"/>
                    <a:pt x="182" y="285"/>
                    <a:pt x="163" y="285"/>
                  </a:cubicBezTo>
                  <a:cubicBezTo>
                    <a:pt x="145" y="285"/>
                    <a:pt x="127" y="290"/>
                    <a:pt x="112" y="298"/>
                  </a:cubicBezTo>
                  <a:cubicBezTo>
                    <a:pt x="115" y="292"/>
                    <a:pt x="118" y="286"/>
                    <a:pt x="122" y="279"/>
                  </a:cubicBezTo>
                  <a:close/>
                  <a:moveTo>
                    <a:pt x="234" y="354"/>
                  </a:moveTo>
                  <a:cubicBezTo>
                    <a:pt x="219" y="330"/>
                    <a:pt x="193" y="315"/>
                    <a:pt x="163" y="315"/>
                  </a:cubicBezTo>
                  <a:cubicBezTo>
                    <a:pt x="133" y="315"/>
                    <a:pt x="107" y="330"/>
                    <a:pt x="92" y="354"/>
                  </a:cubicBezTo>
                  <a:cubicBezTo>
                    <a:pt x="75" y="354"/>
                    <a:pt x="75" y="354"/>
                    <a:pt x="75" y="354"/>
                  </a:cubicBezTo>
                  <a:cubicBezTo>
                    <a:pt x="78" y="350"/>
                    <a:pt x="81" y="346"/>
                    <a:pt x="85" y="341"/>
                  </a:cubicBezTo>
                  <a:cubicBezTo>
                    <a:pt x="85" y="341"/>
                    <a:pt x="85" y="341"/>
                    <a:pt x="85" y="341"/>
                  </a:cubicBezTo>
                  <a:cubicBezTo>
                    <a:pt x="103" y="317"/>
                    <a:pt x="131" y="301"/>
                    <a:pt x="163" y="301"/>
                  </a:cubicBezTo>
                  <a:cubicBezTo>
                    <a:pt x="195" y="301"/>
                    <a:pt x="223" y="317"/>
                    <a:pt x="241" y="341"/>
                  </a:cubicBezTo>
                  <a:cubicBezTo>
                    <a:pt x="241" y="341"/>
                    <a:pt x="242" y="341"/>
                    <a:pt x="242" y="341"/>
                  </a:cubicBezTo>
                  <a:cubicBezTo>
                    <a:pt x="245" y="346"/>
                    <a:pt x="248" y="350"/>
                    <a:pt x="251" y="354"/>
                  </a:cubicBezTo>
                  <a:lnTo>
                    <a:pt x="234" y="354"/>
                  </a:ln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cxnSp>
          <p:nvCxnSpPr>
            <p:cNvPr id="35" name="Straight Connector 101">
              <a:extLst>
                <a:ext uri="{FF2B5EF4-FFF2-40B4-BE49-F238E27FC236}">
                  <a16:creationId xmlns:a16="http://schemas.microsoft.com/office/drawing/2014/main" id="{9F3F42AF-5931-125B-573D-D65A35E0CD5F}"/>
                </a:ext>
              </a:extLst>
            </p:cNvPr>
            <p:cNvCxnSpPr>
              <a:cxnSpLocks noChangeShapeType="1"/>
              <a:endCxn id="8196" idx="2"/>
            </p:cNvCxnSpPr>
            <p:nvPr/>
          </p:nvCxnSpPr>
          <p:spPr bwMode="auto">
            <a:xfrm flipV="1">
              <a:off x="10652037" y="2880734"/>
              <a:ext cx="765009" cy="21262"/>
            </a:xfrm>
            <a:prstGeom prst="line">
              <a:avLst/>
            </a:prstGeom>
            <a:noFill/>
            <a:ln w="28575" algn="ctr">
              <a:solidFill>
                <a:srgbClr val="C00000"/>
              </a:solidFill>
              <a:round/>
              <a:headEnd type="none" w="med" len="med"/>
              <a:tailEnd type="none" w="med" len="med"/>
            </a:ln>
            <a:extLst>
              <a:ext uri="{909E8E84-426E-40DD-AFC4-6F175D3DCCD1}">
                <a14:hiddenFill xmlns:a14="http://schemas.microsoft.com/office/drawing/2010/main">
                  <a:noFill/>
                </a14:hiddenFill>
              </a:ext>
            </a:extLst>
          </p:spPr>
        </p:cxnSp>
        <p:grpSp>
          <p:nvGrpSpPr>
            <p:cNvPr id="36" name="Group 35">
              <a:extLst>
                <a:ext uri="{FF2B5EF4-FFF2-40B4-BE49-F238E27FC236}">
                  <a16:creationId xmlns:a16="http://schemas.microsoft.com/office/drawing/2014/main" id="{098FC6ED-B927-9285-98D6-6D7880F7E9FC}"/>
                </a:ext>
              </a:extLst>
            </p:cNvPr>
            <p:cNvGrpSpPr/>
            <p:nvPr/>
          </p:nvGrpSpPr>
          <p:grpSpPr>
            <a:xfrm>
              <a:off x="7478965" y="1738805"/>
              <a:ext cx="1298467" cy="687997"/>
              <a:chOff x="1441621" y="4118693"/>
              <a:chExt cx="1493192" cy="791172"/>
            </a:xfrm>
          </p:grpSpPr>
          <p:sp>
            <p:nvSpPr>
              <p:cNvPr id="37" name="Text Box 39">
                <a:extLst>
                  <a:ext uri="{FF2B5EF4-FFF2-40B4-BE49-F238E27FC236}">
                    <a16:creationId xmlns:a16="http://schemas.microsoft.com/office/drawing/2014/main" id="{43A7AC7E-9334-5C64-D921-2CF713510A28}"/>
                  </a:ext>
                </a:extLst>
              </p:cNvPr>
              <p:cNvSpPr txBox="1">
                <a:spLocks noChangeAspect="1" noChangeArrowheads="1"/>
              </p:cNvSpPr>
              <p:nvPr/>
            </p:nvSpPr>
            <p:spPr bwMode="auto">
              <a:xfrm>
                <a:off x="1441621" y="4118693"/>
                <a:ext cx="1493192" cy="361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rIns="0" anchor="ct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pPr algn="l" eaLnBrk="1" hangingPunct="1">
                  <a:lnSpc>
                    <a:spcPct val="80000"/>
                  </a:lnSpc>
                  <a:spcBef>
                    <a:spcPct val="50000"/>
                  </a:spcBef>
                  <a:defRPr/>
                </a:pPr>
                <a:r>
                  <a:rPr lang="en-US" sz="1800">
                    <a:solidFill>
                      <a:schemeClr val="tx2">
                        <a:lumMod val="50000"/>
                        <a:lumOff val="50000"/>
                      </a:schemeClr>
                    </a:solidFill>
                    <a:ea typeface="MS PGothic" pitchFamily="34" charset="-128"/>
                  </a:rPr>
                  <a:t>Non-3GPP</a:t>
                </a:r>
              </a:p>
            </p:txBody>
          </p:sp>
          <p:sp>
            <p:nvSpPr>
              <p:cNvPr id="38" name="Text Box 39">
                <a:extLst>
                  <a:ext uri="{FF2B5EF4-FFF2-40B4-BE49-F238E27FC236}">
                    <a16:creationId xmlns:a16="http://schemas.microsoft.com/office/drawing/2014/main" id="{A42A1303-3D37-0DAE-344B-8522F1B9BCF9}"/>
                  </a:ext>
                </a:extLst>
              </p:cNvPr>
              <p:cNvSpPr txBox="1">
                <a:spLocks noChangeAspect="1" noChangeArrowheads="1"/>
              </p:cNvSpPr>
              <p:nvPr/>
            </p:nvSpPr>
            <p:spPr bwMode="auto">
              <a:xfrm>
                <a:off x="1441621" y="4548854"/>
                <a:ext cx="1493192" cy="361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rIns="0" anchor="ct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pPr algn="l" eaLnBrk="1" hangingPunct="1">
                  <a:lnSpc>
                    <a:spcPct val="80000"/>
                  </a:lnSpc>
                  <a:spcBef>
                    <a:spcPct val="50000"/>
                  </a:spcBef>
                  <a:defRPr/>
                </a:pPr>
                <a:r>
                  <a:rPr lang="en-US" sz="1800">
                    <a:solidFill>
                      <a:schemeClr val="tx2">
                        <a:lumMod val="50000"/>
                        <a:lumOff val="50000"/>
                      </a:schemeClr>
                    </a:solidFill>
                    <a:ea typeface="MS PGothic" pitchFamily="34" charset="-128"/>
                  </a:rPr>
                  <a:t>AN</a:t>
                </a:r>
                <a:endParaRPr lang="en-US">
                  <a:solidFill>
                    <a:schemeClr val="tx2">
                      <a:lumMod val="50000"/>
                      <a:lumOff val="50000"/>
                    </a:schemeClr>
                  </a:solidFill>
                  <a:ea typeface="MS PGothic" pitchFamily="34" charset="-128"/>
                </a:endParaRPr>
              </a:p>
            </p:txBody>
          </p:sp>
        </p:grpSp>
        <p:sp>
          <p:nvSpPr>
            <p:cNvPr id="39" name="Text Box 39">
              <a:extLst>
                <a:ext uri="{FF2B5EF4-FFF2-40B4-BE49-F238E27FC236}">
                  <a16:creationId xmlns:a16="http://schemas.microsoft.com/office/drawing/2014/main" id="{3EE0BB61-DD10-BA40-279A-4AA41384D7FE}"/>
                </a:ext>
              </a:extLst>
            </p:cNvPr>
            <p:cNvSpPr txBox="1">
              <a:spLocks noChangeAspect="1" noChangeArrowheads="1"/>
            </p:cNvSpPr>
            <p:nvPr/>
          </p:nvSpPr>
          <p:spPr bwMode="auto">
            <a:xfrm>
              <a:off x="7478965" y="2951850"/>
              <a:ext cx="1298467" cy="337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rIns="0" anchor="ct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pPr algn="r" eaLnBrk="1" hangingPunct="1">
                <a:lnSpc>
                  <a:spcPct val="80000"/>
                </a:lnSpc>
                <a:spcBef>
                  <a:spcPct val="50000"/>
                </a:spcBef>
                <a:defRPr/>
              </a:pPr>
              <a:r>
                <a:rPr lang="en-US">
                  <a:solidFill>
                    <a:srgbClr val="00A9D4"/>
                  </a:solidFill>
                  <a:latin typeface="Arial" pitchFamily="34" charset="0"/>
                  <a:ea typeface="ＭＳ Ｐゴシック" pitchFamily="34" charset="-128"/>
                </a:rPr>
                <a:t>RAN</a:t>
              </a:r>
            </a:p>
          </p:txBody>
        </p:sp>
        <p:sp>
          <p:nvSpPr>
            <p:cNvPr id="40" name="Freeform 6">
              <a:extLst>
                <a:ext uri="{FF2B5EF4-FFF2-40B4-BE49-F238E27FC236}">
                  <a16:creationId xmlns:a16="http://schemas.microsoft.com/office/drawing/2014/main" id="{C56229E2-876C-9A20-A4FF-FFECDB71654F}"/>
                </a:ext>
              </a:extLst>
            </p:cNvPr>
            <p:cNvSpPr>
              <a:spLocks noChangeAspect="1" noEditPoints="1"/>
            </p:cNvSpPr>
            <p:nvPr/>
          </p:nvSpPr>
          <p:spPr bwMode="auto">
            <a:xfrm>
              <a:off x="5974994" y="2321556"/>
              <a:ext cx="334864" cy="532606"/>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chemeClr val="bg2">
                <a:lumMod val="75000"/>
              </a:schemeClr>
            </a:solidFill>
            <a:ln>
              <a:noFill/>
            </a:ln>
          </p:spPr>
          <p:txBody>
            <a:bodyPr/>
            <a:lstStyle/>
            <a:p>
              <a:endParaRPr lang="en-US"/>
            </a:p>
          </p:txBody>
        </p:sp>
        <p:grpSp>
          <p:nvGrpSpPr>
            <p:cNvPr id="41" name="Group 9">
              <a:extLst>
                <a:ext uri="{FF2B5EF4-FFF2-40B4-BE49-F238E27FC236}">
                  <a16:creationId xmlns:a16="http://schemas.microsoft.com/office/drawing/2014/main" id="{49B23CF4-6643-560B-9160-11DF7F68DEAE}"/>
                </a:ext>
              </a:extLst>
            </p:cNvPr>
            <p:cNvGrpSpPr>
              <a:grpSpLocks noChangeAspect="1"/>
            </p:cNvGrpSpPr>
            <p:nvPr/>
          </p:nvGrpSpPr>
          <p:grpSpPr bwMode="auto">
            <a:xfrm>
              <a:off x="10171643" y="2339387"/>
              <a:ext cx="609426" cy="873009"/>
              <a:chOff x="646" y="2283"/>
              <a:chExt cx="363" cy="520"/>
            </a:xfrm>
          </p:grpSpPr>
          <p:sp>
            <p:nvSpPr>
              <p:cNvPr id="42" name="AutoShape 10">
                <a:extLst>
                  <a:ext uri="{FF2B5EF4-FFF2-40B4-BE49-F238E27FC236}">
                    <a16:creationId xmlns:a16="http://schemas.microsoft.com/office/drawing/2014/main" id="{908DAA19-3953-11D4-70AA-67D767C88F64}"/>
                  </a:ext>
                </a:extLst>
              </p:cNvPr>
              <p:cNvSpPr>
                <a:spLocks noChangeAspect="1" noChangeArrowheads="1"/>
              </p:cNvSpPr>
              <p:nvPr/>
            </p:nvSpPr>
            <p:spPr bwMode="auto">
              <a:xfrm>
                <a:off x="653" y="2431"/>
                <a:ext cx="350" cy="366"/>
              </a:xfrm>
              <a:prstGeom prst="roundRect">
                <a:avLst>
                  <a:gd name="adj" fmla="val 9356"/>
                </a:avLst>
              </a:prstGeom>
              <a:solidFill>
                <a:schemeClr val="bg1"/>
              </a:solidFill>
              <a:ln w="12700" algn="ctr">
                <a:solidFill>
                  <a:schemeClr val="bg1"/>
                </a:solidFill>
                <a:round/>
                <a:headEnd/>
                <a:tailEnd/>
              </a:ln>
            </p:spPr>
            <p:txBody>
              <a:bodyPr wrap="none" lIns="0" r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43" name="Oval 11">
                <a:extLst>
                  <a:ext uri="{FF2B5EF4-FFF2-40B4-BE49-F238E27FC236}">
                    <a16:creationId xmlns:a16="http://schemas.microsoft.com/office/drawing/2014/main" id="{0CF592AA-C805-9113-6656-11A28250CE26}"/>
                  </a:ext>
                </a:extLst>
              </p:cNvPr>
              <p:cNvSpPr>
                <a:spLocks noChangeAspect="1" noChangeArrowheads="1"/>
              </p:cNvSpPr>
              <p:nvPr/>
            </p:nvSpPr>
            <p:spPr bwMode="auto">
              <a:xfrm>
                <a:off x="651" y="2290"/>
                <a:ext cx="352" cy="355"/>
              </a:xfrm>
              <a:prstGeom prst="ellipse">
                <a:avLst/>
              </a:prstGeom>
              <a:solidFill>
                <a:schemeClr val="bg1"/>
              </a:solidFill>
              <a:ln w="12700" algn="ctr">
                <a:solidFill>
                  <a:schemeClr val="bg1"/>
                </a:solidFill>
                <a:round/>
                <a:headEnd/>
                <a:tailEnd/>
              </a:ln>
            </p:spPr>
            <p:txBody>
              <a:bodyPr wrap="none" lIns="0" r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44" name="Text Box 12">
                <a:extLst>
                  <a:ext uri="{FF2B5EF4-FFF2-40B4-BE49-F238E27FC236}">
                    <a16:creationId xmlns:a16="http://schemas.microsoft.com/office/drawing/2014/main" id="{B0B75F8B-DB61-06D2-428C-5E3CB8B69EBC}"/>
                  </a:ext>
                </a:extLst>
              </p:cNvPr>
              <p:cNvSpPr txBox="1">
                <a:spLocks noChangeAspect="1" noChangeArrowheads="1"/>
              </p:cNvSpPr>
              <p:nvPr/>
            </p:nvSpPr>
            <p:spPr bwMode="auto">
              <a:xfrm>
                <a:off x="663" y="2566"/>
                <a:ext cx="327" cy="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lIns="0" tIns="0" rIns="0" b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lnSpc>
                    <a:spcPct val="80000"/>
                  </a:lnSpc>
                  <a:spcBef>
                    <a:spcPct val="0"/>
                  </a:spcBef>
                  <a:buClrTx/>
                  <a:buFontTx/>
                  <a:buNone/>
                </a:pPr>
                <a:r>
                  <a:rPr lang="en-US" altLang="en-US" sz="1400">
                    <a:solidFill>
                      <a:srgbClr val="00A9D4"/>
                    </a:solidFill>
                    <a:ea typeface="MS PGothic" panose="020B0600070205080204" pitchFamily="34" charset="-128"/>
                    <a:cs typeface="MS PGothic" panose="020B0600070205080204" pitchFamily="34" charset="-128"/>
                  </a:rPr>
                  <a:t>UPF </a:t>
                </a:r>
              </a:p>
            </p:txBody>
          </p:sp>
          <p:sp>
            <p:nvSpPr>
              <p:cNvPr id="45" name="Rectangle 13">
                <a:extLst>
                  <a:ext uri="{FF2B5EF4-FFF2-40B4-BE49-F238E27FC236}">
                    <a16:creationId xmlns:a16="http://schemas.microsoft.com/office/drawing/2014/main" id="{09348381-7168-18F2-8430-13C2F079E473}"/>
                  </a:ext>
                </a:extLst>
              </p:cNvPr>
              <p:cNvSpPr>
                <a:spLocks noChangeAspect="1" noChangeArrowheads="1"/>
              </p:cNvSpPr>
              <p:nvPr/>
            </p:nvSpPr>
            <p:spPr bwMode="auto">
              <a:xfrm>
                <a:off x="646" y="2283"/>
                <a:ext cx="363" cy="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none" lIns="72000" rIns="7200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46" name="Freeform 11">
                <a:extLst>
                  <a:ext uri="{FF2B5EF4-FFF2-40B4-BE49-F238E27FC236}">
                    <a16:creationId xmlns:a16="http://schemas.microsoft.com/office/drawing/2014/main" id="{C4FA0E36-8E66-2523-D1A6-806F86705FD0}"/>
                  </a:ext>
                </a:extLst>
              </p:cNvPr>
              <p:cNvSpPr>
                <a:spLocks noChangeAspect="1" noEditPoints="1"/>
              </p:cNvSpPr>
              <p:nvPr/>
            </p:nvSpPr>
            <p:spPr bwMode="auto">
              <a:xfrm>
                <a:off x="646" y="2283"/>
                <a:ext cx="363" cy="519"/>
              </a:xfrm>
              <a:custGeom>
                <a:avLst/>
                <a:gdLst>
                  <a:gd name="T0" fmla="*/ 345639 w 410"/>
                  <a:gd name="T1" fmla="*/ 189889 h 589"/>
                  <a:gd name="T2" fmla="*/ 324585 w 410"/>
                  <a:gd name="T3" fmla="*/ 459098 h 589"/>
                  <a:gd name="T4" fmla="*/ 14036 w 410"/>
                  <a:gd name="T5" fmla="*/ 439868 h 589"/>
                  <a:gd name="T6" fmla="*/ 179837 w 410"/>
                  <a:gd name="T7" fmla="*/ 12820 h 589"/>
                  <a:gd name="T8" fmla="*/ 352658 w 410"/>
                  <a:gd name="T9" fmla="*/ 170660 h 589"/>
                  <a:gd name="T10" fmla="*/ 359675 w 410"/>
                  <a:gd name="T11" fmla="*/ 164250 h 589"/>
                  <a:gd name="T12" fmla="*/ 0 w 410"/>
                  <a:gd name="T13" fmla="*/ 164250 h 589"/>
                  <a:gd name="T14" fmla="*/ 877 w 410"/>
                  <a:gd name="T15" fmla="*/ 439868 h 589"/>
                  <a:gd name="T16" fmla="*/ 324585 w 410"/>
                  <a:gd name="T17" fmla="*/ 471917 h 589"/>
                  <a:gd name="T18" fmla="*/ 359675 w 410"/>
                  <a:gd name="T19" fmla="*/ 189889 h 589"/>
                  <a:gd name="T20" fmla="*/ 290373 w 410"/>
                  <a:gd name="T21" fmla="*/ 128196 h 589"/>
                  <a:gd name="T22" fmla="*/ 253527 w 410"/>
                  <a:gd name="T23" fmla="*/ 104159 h 589"/>
                  <a:gd name="T24" fmla="*/ 268439 w 410"/>
                  <a:gd name="T25" fmla="*/ 126593 h 589"/>
                  <a:gd name="T26" fmla="*/ 135098 w 410"/>
                  <a:gd name="T27" fmla="*/ 133002 h 589"/>
                  <a:gd name="T28" fmla="*/ 267563 w 410"/>
                  <a:gd name="T29" fmla="*/ 139412 h 589"/>
                  <a:gd name="T30" fmla="*/ 253527 w 410"/>
                  <a:gd name="T31" fmla="*/ 161847 h 589"/>
                  <a:gd name="T32" fmla="*/ 263177 w 410"/>
                  <a:gd name="T33" fmla="*/ 161847 h 589"/>
                  <a:gd name="T34" fmla="*/ 290373 w 410"/>
                  <a:gd name="T35" fmla="*/ 128196 h 589"/>
                  <a:gd name="T36" fmla="*/ 96498 w 410"/>
                  <a:gd name="T37" fmla="*/ 65700 h 589"/>
                  <a:gd name="T38" fmla="*/ 107026 w 410"/>
                  <a:gd name="T39" fmla="*/ 74514 h 589"/>
                  <a:gd name="T40" fmla="*/ 217559 w 410"/>
                  <a:gd name="T41" fmla="*/ 88134 h 589"/>
                  <a:gd name="T42" fmla="*/ 217559 w 410"/>
                  <a:gd name="T43" fmla="*/ 100953 h 589"/>
                  <a:gd name="T44" fmla="*/ 107026 w 410"/>
                  <a:gd name="T45" fmla="*/ 114574 h 589"/>
                  <a:gd name="T46" fmla="*/ 101762 w 410"/>
                  <a:gd name="T47" fmla="*/ 125792 h 589"/>
                  <a:gd name="T48" fmla="*/ 70181 w 410"/>
                  <a:gd name="T49" fmla="*/ 99351 h 589"/>
                  <a:gd name="T50" fmla="*/ 289493 w 410"/>
                  <a:gd name="T51" fmla="*/ 207515 h 589"/>
                  <a:gd name="T52" fmla="*/ 252649 w 410"/>
                  <a:gd name="T53" fmla="*/ 182677 h 589"/>
                  <a:gd name="T54" fmla="*/ 267563 w 410"/>
                  <a:gd name="T55" fmla="*/ 205112 h 589"/>
                  <a:gd name="T56" fmla="*/ 134221 w 410"/>
                  <a:gd name="T57" fmla="*/ 211521 h 589"/>
                  <a:gd name="T58" fmla="*/ 267563 w 410"/>
                  <a:gd name="T59" fmla="*/ 217931 h 589"/>
                  <a:gd name="T60" fmla="*/ 252649 w 410"/>
                  <a:gd name="T61" fmla="*/ 240365 h 589"/>
                  <a:gd name="T62" fmla="*/ 263177 w 410"/>
                  <a:gd name="T63" fmla="*/ 240365 h 589"/>
                  <a:gd name="T64" fmla="*/ 289493 w 410"/>
                  <a:gd name="T65" fmla="*/ 207515 h 589"/>
                  <a:gd name="T66" fmla="*/ 96498 w 410"/>
                  <a:gd name="T67" fmla="*/ 142617 h 589"/>
                  <a:gd name="T68" fmla="*/ 107026 w 410"/>
                  <a:gd name="T69" fmla="*/ 151430 h 589"/>
                  <a:gd name="T70" fmla="*/ 217559 w 410"/>
                  <a:gd name="T71" fmla="*/ 165051 h 589"/>
                  <a:gd name="T72" fmla="*/ 217559 w 410"/>
                  <a:gd name="T73" fmla="*/ 177872 h 589"/>
                  <a:gd name="T74" fmla="*/ 107026 w 410"/>
                  <a:gd name="T75" fmla="*/ 191491 h 589"/>
                  <a:gd name="T76" fmla="*/ 101762 w 410"/>
                  <a:gd name="T77" fmla="*/ 202708 h 589"/>
                  <a:gd name="T78" fmla="*/ 70181 w 410"/>
                  <a:gd name="T79" fmla="*/ 176268 h 58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10"/>
                  <a:gd name="T121" fmla="*/ 0 h 589"/>
                  <a:gd name="T122" fmla="*/ 410 w 410"/>
                  <a:gd name="T123" fmla="*/ 589 h 58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10" h="589">
                    <a:moveTo>
                      <a:pt x="402" y="229"/>
                    </a:moveTo>
                    <a:cubicBezTo>
                      <a:pt x="397" y="229"/>
                      <a:pt x="394" y="233"/>
                      <a:pt x="394" y="237"/>
                    </a:cubicBezTo>
                    <a:cubicBezTo>
                      <a:pt x="394" y="549"/>
                      <a:pt x="394" y="549"/>
                      <a:pt x="394" y="549"/>
                    </a:cubicBezTo>
                    <a:cubicBezTo>
                      <a:pt x="394" y="563"/>
                      <a:pt x="383" y="573"/>
                      <a:pt x="370" y="573"/>
                    </a:cubicBezTo>
                    <a:cubicBezTo>
                      <a:pt x="41" y="573"/>
                      <a:pt x="41" y="573"/>
                      <a:pt x="41" y="573"/>
                    </a:cubicBezTo>
                    <a:cubicBezTo>
                      <a:pt x="27" y="573"/>
                      <a:pt x="17" y="563"/>
                      <a:pt x="16" y="549"/>
                    </a:cubicBezTo>
                    <a:cubicBezTo>
                      <a:pt x="16" y="205"/>
                      <a:pt x="16" y="205"/>
                      <a:pt x="16" y="205"/>
                    </a:cubicBezTo>
                    <a:cubicBezTo>
                      <a:pt x="17" y="101"/>
                      <a:pt x="101" y="16"/>
                      <a:pt x="205" y="16"/>
                    </a:cubicBezTo>
                    <a:cubicBezTo>
                      <a:pt x="309" y="16"/>
                      <a:pt x="394" y="101"/>
                      <a:pt x="394" y="205"/>
                    </a:cubicBezTo>
                    <a:cubicBezTo>
                      <a:pt x="394" y="209"/>
                      <a:pt x="397" y="213"/>
                      <a:pt x="402" y="213"/>
                    </a:cubicBezTo>
                    <a:cubicBezTo>
                      <a:pt x="406" y="213"/>
                      <a:pt x="410" y="209"/>
                      <a:pt x="410" y="205"/>
                    </a:cubicBezTo>
                    <a:cubicBezTo>
                      <a:pt x="410" y="205"/>
                      <a:pt x="410" y="205"/>
                      <a:pt x="410" y="205"/>
                    </a:cubicBezTo>
                    <a:cubicBezTo>
                      <a:pt x="410" y="92"/>
                      <a:pt x="318" y="0"/>
                      <a:pt x="205" y="0"/>
                    </a:cubicBezTo>
                    <a:cubicBezTo>
                      <a:pt x="92" y="0"/>
                      <a:pt x="0" y="92"/>
                      <a:pt x="0" y="205"/>
                    </a:cubicBezTo>
                    <a:cubicBezTo>
                      <a:pt x="0" y="205"/>
                      <a:pt x="0" y="205"/>
                      <a:pt x="0" y="205"/>
                    </a:cubicBezTo>
                    <a:cubicBezTo>
                      <a:pt x="1" y="549"/>
                      <a:pt x="1" y="549"/>
                      <a:pt x="1" y="549"/>
                    </a:cubicBezTo>
                    <a:cubicBezTo>
                      <a:pt x="1" y="571"/>
                      <a:pt x="18" y="589"/>
                      <a:pt x="41" y="589"/>
                    </a:cubicBezTo>
                    <a:cubicBezTo>
                      <a:pt x="370" y="589"/>
                      <a:pt x="370" y="589"/>
                      <a:pt x="370" y="589"/>
                    </a:cubicBezTo>
                    <a:cubicBezTo>
                      <a:pt x="392" y="589"/>
                      <a:pt x="410" y="571"/>
                      <a:pt x="410" y="549"/>
                    </a:cubicBezTo>
                    <a:cubicBezTo>
                      <a:pt x="410" y="237"/>
                      <a:pt x="410" y="237"/>
                      <a:pt x="410" y="237"/>
                    </a:cubicBezTo>
                    <a:cubicBezTo>
                      <a:pt x="410" y="233"/>
                      <a:pt x="406" y="229"/>
                      <a:pt x="402" y="229"/>
                    </a:cubicBezTo>
                    <a:moveTo>
                      <a:pt x="331" y="160"/>
                    </a:moveTo>
                    <a:cubicBezTo>
                      <a:pt x="300" y="130"/>
                      <a:pt x="300" y="130"/>
                      <a:pt x="300" y="130"/>
                    </a:cubicBezTo>
                    <a:cubicBezTo>
                      <a:pt x="297" y="126"/>
                      <a:pt x="292" y="126"/>
                      <a:pt x="289" y="130"/>
                    </a:cubicBezTo>
                    <a:cubicBezTo>
                      <a:pt x="285" y="133"/>
                      <a:pt x="285" y="138"/>
                      <a:pt x="289" y="141"/>
                    </a:cubicBezTo>
                    <a:cubicBezTo>
                      <a:pt x="306" y="158"/>
                      <a:pt x="306" y="158"/>
                      <a:pt x="306" y="158"/>
                    </a:cubicBezTo>
                    <a:cubicBezTo>
                      <a:pt x="162" y="158"/>
                      <a:pt x="162" y="158"/>
                      <a:pt x="162" y="158"/>
                    </a:cubicBezTo>
                    <a:cubicBezTo>
                      <a:pt x="157" y="158"/>
                      <a:pt x="154" y="162"/>
                      <a:pt x="154" y="166"/>
                    </a:cubicBezTo>
                    <a:cubicBezTo>
                      <a:pt x="154" y="170"/>
                      <a:pt x="157" y="174"/>
                      <a:pt x="162" y="174"/>
                    </a:cubicBezTo>
                    <a:cubicBezTo>
                      <a:pt x="305" y="174"/>
                      <a:pt x="305" y="174"/>
                      <a:pt x="305" y="174"/>
                    </a:cubicBezTo>
                    <a:cubicBezTo>
                      <a:pt x="289" y="191"/>
                      <a:pt x="289" y="191"/>
                      <a:pt x="289" y="191"/>
                    </a:cubicBezTo>
                    <a:cubicBezTo>
                      <a:pt x="285" y="194"/>
                      <a:pt x="285" y="199"/>
                      <a:pt x="289" y="202"/>
                    </a:cubicBezTo>
                    <a:cubicBezTo>
                      <a:pt x="290" y="204"/>
                      <a:pt x="292" y="205"/>
                      <a:pt x="294" y="205"/>
                    </a:cubicBezTo>
                    <a:cubicBezTo>
                      <a:pt x="296" y="205"/>
                      <a:pt x="298" y="204"/>
                      <a:pt x="300" y="202"/>
                    </a:cubicBezTo>
                    <a:cubicBezTo>
                      <a:pt x="331" y="172"/>
                      <a:pt x="331" y="172"/>
                      <a:pt x="331" y="172"/>
                    </a:cubicBezTo>
                    <a:cubicBezTo>
                      <a:pt x="334" y="168"/>
                      <a:pt x="334" y="163"/>
                      <a:pt x="331" y="160"/>
                    </a:cubicBezTo>
                    <a:moveTo>
                      <a:pt x="80" y="113"/>
                    </a:moveTo>
                    <a:cubicBezTo>
                      <a:pt x="110" y="82"/>
                      <a:pt x="110" y="82"/>
                      <a:pt x="110" y="82"/>
                    </a:cubicBezTo>
                    <a:cubicBezTo>
                      <a:pt x="114" y="79"/>
                      <a:pt x="119" y="79"/>
                      <a:pt x="122" y="82"/>
                    </a:cubicBezTo>
                    <a:cubicBezTo>
                      <a:pt x="125" y="85"/>
                      <a:pt x="125" y="90"/>
                      <a:pt x="122" y="93"/>
                    </a:cubicBezTo>
                    <a:cubicBezTo>
                      <a:pt x="105" y="110"/>
                      <a:pt x="105" y="110"/>
                      <a:pt x="105" y="110"/>
                    </a:cubicBezTo>
                    <a:cubicBezTo>
                      <a:pt x="248" y="110"/>
                      <a:pt x="248" y="110"/>
                      <a:pt x="248" y="110"/>
                    </a:cubicBezTo>
                    <a:cubicBezTo>
                      <a:pt x="253" y="110"/>
                      <a:pt x="256" y="114"/>
                      <a:pt x="256" y="118"/>
                    </a:cubicBezTo>
                    <a:cubicBezTo>
                      <a:pt x="256" y="123"/>
                      <a:pt x="253" y="126"/>
                      <a:pt x="248" y="126"/>
                    </a:cubicBezTo>
                    <a:cubicBezTo>
                      <a:pt x="105" y="126"/>
                      <a:pt x="105" y="126"/>
                      <a:pt x="105" y="126"/>
                    </a:cubicBezTo>
                    <a:cubicBezTo>
                      <a:pt x="122" y="143"/>
                      <a:pt x="122" y="143"/>
                      <a:pt x="122" y="143"/>
                    </a:cubicBezTo>
                    <a:cubicBezTo>
                      <a:pt x="125" y="146"/>
                      <a:pt x="125" y="151"/>
                      <a:pt x="122" y="155"/>
                    </a:cubicBezTo>
                    <a:cubicBezTo>
                      <a:pt x="120" y="156"/>
                      <a:pt x="118" y="157"/>
                      <a:pt x="116" y="157"/>
                    </a:cubicBezTo>
                    <a:cubicBezTo>
                      <a:pt x="114" y="157"/>
                      <a:pt x="112" y="156"/>
                      <a:pt x="110" y="155"/>
                    </a:cubicBezTo>
                    <a:cubicBezTo>
                      <a:pt x="80" y="124"/>
                      <a:pt x="80" y="124"/>
                      <a:pt x="80" y="124"/>
                    </a:cubicBezTo>
                    <a:cubicBezTo>
                      <a:pt x="77" y="121"/>
                      <a:pt x="77" y="116"/>
                      <a:pt x="80" y="113"/>
                    </a:cubicBezTo>
                    <a:moveTo>
                      <a:pt x="330" y="259"/>
                    </a:moveTo>
                    <a:cubicBezTo>
                      <a:pt x="300" y="228"/>
                      <a:pt x="300" y="228"/>
                      <a:pt x="300" y="228"/>
                    </a:cubicBezTo>
                    <a:cubicBezTo>
                      <a:pt x="296" y="225"/>
                      <a:pt x="291" y="225"/>
                      <a:pt x="288" y="228"/>
                    </a:cubicBezTo>
                    <a:cubicBezTo>
                      <a:pt x="285" y="231"/>
                      <a:pt x="285" y="236"/>
                      <a:pt x="288" y="239"/>
                    </a:cubicBezTo>
                    <a:cubicBezTo>
                      <a:pt x="305" y="256"/>
                      <a:pt x="305" y="256"/>
                      <a:pt x="305" y="256"/>
                    </a:cubicBezTo>
                    <a:cubicBezTo>
                      <a:pt x="161" y="256"/>
                      <a:pt x="161" y="256"/>
                      <a:pt x="161" y="256"/>
                    </a:cubicBezTo>
                    <a:cubicBezTo>
                      <a:pt x="157" y="256"/>
                      <a:pt x="153" y="260"/>
                      <a:pt x="153" y="264"/>
                    </a:cubicBezTo>
                    <a:cubicBezTo>
                      <a:pt x="153" y="269"/>
                      <a:pt x="157" y="272"/>
                      <a:pt x="161" y="272"/>
                    </a:cubicBezTo>
                    <a:cubicBezTo>
                      <a:pt x="305" y="272"/>
                      <a:pt x="305" y="272"/>
                      <a:pt x="305" y="272"/>
                    </a:cubicBezTo>
                    <a:cubicBezTo>
                      <a:pt x="288" y="289"/>
                      <a:pt x="288" y="289"/>
                      <a:pt x="288" y="289"/>
                    </a:cubicBezTo>
                    <a:cubicBezTo>
                      <a:pt x="285" y="292"/>
                      <a:pt x="285" y="297"/>
                      <a:pt x="288" y="300"/>
                    </a:cubicBezTo>
                    <a:cubicBezTo>
                      <a:pt x="290" y="302"/>
                      <a:pt x="292" y="303"/>
                      <a:pt x="294" y="303"/>
                    </a:cubicBezTo>
                    <a:cubicBezTo>
                      <a:pt x="296" y="303"/>
                      <a:pt x="298" y="302"/>
                      <a:pt x="300" y="300"/>
                    </a:cubicBezTo>
                    <a:cubicBezTo>
                      <a:pt x="330" y="270"/>
                      <a:pt x="330" y="270"/>
                      <a:pt x="330" y="270"/>
                    </a:cubicBezTo>
                    <a:cubicBezTo>
                      <a:pt x="333" y="267"/>
                      <a:pt x="333" y="262"/>
                      <a:pt x="330" y="259"/>
                    </a:cubicBezTo>
                    <a:moveTo>
                      <a:pt x="80" y="209"/>
                    </a:moveTo>
                    <a:cubicBezTo>
                      <a:pt x="110" y="178"/>
                      <a:pt x="110" y="178"/>
                      <a:pt x="110" y="178"/>
                    </a:cubicBezTo>
                    <a:cubicBezTo>
                      <a:pt x="114" y="175"/>
                      <a:pt x="119" y="175"/>
                      <a:pt x="122" y="178"/>
                    </a:cubicBezTo>
                    <a:cubicBezTo>
                      <a:pt x="125" y="181"/>
                      <a:pt x="125" y="186"/>
                      <a:pt x="122" y="189"/>
                    </a:cubicBezTo>
                    <a:cubicBezTo>
                      <a:pt x="105" y="206"/>
                      <a:pt x="105" y="206"/>
                      <a:pt x="105" y="206"/>
                    </a:cubicBezTo>
                    <a:cubicBezTo>
                      <a:pt x="248" y="206"/>
                      <a:pt x="248" y="206"/>
                      <a:pt x="248" y="206"/>
                    </a:cubicBezTo>
                    <a:cubicBezTo>
                      <a:pt x="253" y="206"/>
                      <a:pt x="256" y="210"/>
                      <a:pt x="256" y="214"/>
                    </a:cubicBezTo>
                    <a:cubicBezTo>
                      <a:pt x="256" y="219"/>
                      <a:pt x="253" y="222"/>
                      <a:pt x="248" y="222"/>
                    </a:cubicBezTo>
                    <a:cubicBezTo>
                      <a:pt x="105" y="222"/>
                      <a:pt x="105" y="222"/>
                      <a:pt x="105" y="222"/>
                    </a:cubicBezTo>
                    <a:cubicBezTo>
                      <a:pt x="122" y="239"/>
                      <a:pt x="122" y="239"/>
                      <a:pt x="122" y="239"/>
                    </a:cubicBezTo>
                    <a:cubicBezTo>
                      <a:pt x="125" y="242"/>
                      <a:pt x="125" y="247"/>
                      <a:pt x="122" y="251"/>
                    </a:cubicBezTo>
                    <a:cubicBezTo>
                      <a:pt x="120" y="252"/>
                      <a:pt x="118" y="253"/>
                      <a:pt x="116" y="253"/>
                    </a:cubicBezTo>
                    <a:cubicBezTo>
                      <a:pt x="114" y="253"/>
                      <a:pt x="112" y="252"/>
                      <a:pt x="110" y="251"/>
                    </a:cubicBezTo>
                    <a:cubicBezTo>
                      <a:pt x="80" y="220"/>
                      <a:pt x="80" y="220"/>
                      <a:pt x="80" y="220"/>
                    </a:cubicBezTo>
                    <a:cubicBezTo>
                      <a:pt x="77" y="217"/>
                      <a:pt x="77" y="212"/>
                      <a:pt x="80" y="209"/>
                    </a:cubicBezTo>
                  </a:path>
                </a:pathLst>
              </a:custGeom>
              <a:solidFill>
                <a:srgbClr val="00A9D4"/>
              </a:solidFill>
              <a:ln>
                <a:noFill/>
              </a:ln>
              <a:extLst>
                <a:ext uri="{91240B29-F687-4F45-9708-019B960494DF}">
                  <a14:hiddenLine xmlns:a14="http://schemas.microsoft.com/office/drawing/2010/main" w="9525">
                    <a:solidFill>
                      <a:srgbClr val="000000"/>
                    </a:solidFill>
                    <a:round/>
                    <a:headEnd/>
                    <a:tailEnd/>
                  </a14:hiddenLine>
                </a:ext>
              </a:extLst>
            </p:spPr>
            <p:txBody>
              <a:bodyPr tIns="1080000" anchor="ctr"/>
              <a:lstStyle/>
              <a:p>
                <a:endParaRPr lang="en-US"/>
              </a:p>
            </p:txBody>
          </p:sp>
        </p:grpSp>
        <p:grpSp>
          <p:nvGrpSpPr>
            <p:cNvPr id="47" name="Group 3">
              <a:extLst>
                <a:ext uri="{FF2B5EF4-FFF2-40B4-BE49-F238E27FC236}">
                  <a16:creationId xmlns:a16="http://schemas.microsoft.com/office/drawing/2014/main" id="{503EBD9B-52B9-8DEE-D0D9-EB2F1EF954BE}"/>
                </a:ext>
              </a:extLst>
            </p:cNvPr>
            <p:cNvGrpSpPr>
              <a:grpSpLocks noChangeAspect="1"/>
            </p:cNvGrpSpPr>
            <p:nvPr/>
          </p:nvGrpSpPr>
          <p:grpSpPr bwMode="auto">
            <a:xfrm>
              <a:off x="10175493" y="1099686"/>
              <a:ext cx="609426" cy="874688"/>
              <a:chOff x="246" y="2283"/>
              <a:chExt cx="363" cy="521"/>
            </a:xfrm>
          </p:grpSpPr>
          <p:sp>
            <p:nvSpPr>
              <p:cNvPr id="48" name="AutoShape 4">
                <a:extLst>
                  <a:ext uri="{FF2B5EF4-FFF2-40B4-BE49-F238E27FC236}">
                    <a16:creationId xmlns:a16="http://schemas.microsoft.com/office/drawing/2014/main" id="{FDD5EF07-0317-6672-8673-96A33FDB0764}"/>
                  </a:ext>
                </a:extLst>
              </p:cNvPr>
              <p:cNvSpPr>
                <a:spLocks noChangeAspect="1" noChangeArrowheads="1"/>
              </p:cNvSpPr>
              <p:nvPr/>
            </p:nvSpPr>
            <p:spPr bwMode="auto">
              <a:xfrm>
                <a:off x="253" y="2431"/>
                <a:ext cx="350" cy="366"/>
              </a:xfrm>
              <a:prstGeom prst="roundRect">
                <a:avLst>
                  <a:gd name="adj" fmla="val 9356"/>
                </a:avLst>
              </a:prstGeom>
              <a:solidFill>
                <a:schemeClr val="bg1"/>
              </a:solidFill>
              <a:ln w="12700" algn="ctr">
                <a:solidFill>
                  <a:schemeClr val="bg1"/>
                </a:solidFill>
                <a:round/>
                <a:headEnd/>
                <a:tailEnd/>
              </a:ln>
            </p:spPr>
            <p:txBody>
              <a:bodyPr wrap="none" lIns="0" r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49" name="Oval 5">
                <a:extLst>
                  <a:ext uri="{FF2B5EF4-FFF2-40B4-BE49-F238E27FC236}">
                    <a16:creationId xmlns:a16="http://schemas.microsoft.com/office/drawing/2014/main" id="{1D160634-9112-60D8-60BC-F28F8031ABD5}"/>
                  </a:ext>
                </a:extLst>
              </p:cNvPr>
              <p:cNvSpPr>
                <a:spLocks noChangeAspect="1" noChangeArrowheads="1"/>
              </p:cNvSpPr>
              <p:nvPr/>
            </p:nvSpPr>
            <p:spPr bwMode="auto">
              <a:xfrm>
                <a:off x="251" y="2290"/>
                <a:ext cx="352" cy="355"/>
              </a:xfrm>
              <a:prstGeom prst="ellipse">
                <a:avLst/>
              </a:prstGeom>
              <a:solidFill>
                <a:schemeClr val="bg1"/>
              </a:solidFill>
              <a:ln w="12700" algn="ctr">
                <a:solidFill>
                  <a:schemeClr val="bg1"/>
                </a:solidFill>
                <a:round/>
                <a:headEnd/>
                <a:tailEnd/>
              </a:ln>
            </p:spPr>
            <p:txBody>
              <a:bodyPr wrap="none" lIns="0" r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50" name="Text Box 6">
                <a:extLst>
                  <a:ext uri="{FF2B5EF4-FFF2-40B4-BE49-F238E27FC236}">
                    <a16:creationId xmlns:a16="http://schemas.microsoft.com/office/drawing/2014/main" id="{32883941-5D33-38C6-A0CA-C80C7F1EBACD}"/>
                  </a:ext>
                </a:extLst>
              </p:cNvPr>
              <p:cNvSpPr txBox="1">
                <a:spLocks noChangeAspect="1" noChangeArrowheads="1"/>
              </p:cNvSpPr>
              <p:nvPr/>
            </p:nvSpPr>
            <p:spPr bwMode="auto">
              <a:xfrm>
                <a:off x="263" y="2566"/>
                <a:ext cx="327" cy="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lIns="0" tIns="0" rIns="0" b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lnSpc>
                    <a:spcPct val="80000"/>
                  </a:lnSpc>
                  <a:spcBef>
                    <a:spcPct val="0"/>
                  </a:spcBef>
                  <a:buClrTx/>
                  <a:buFontTx/>
                  <a:buNone/>
                </a:pPr>
                <a:r>
                  <a:rPr lang="en-US" altLang="en-US" sz="1400">
                    <a:solidFill>
                      <a:srgbClr val="00A9D4"/>
                    </a:solidFill>
                    <a:ea typeface="MS PGothic" panose="020B0600070205080204" pitchFamily="34" charset="-128"/>
                    <a:cs typeface="MS PGothic" panose="020B0600070205080204" pitchFamily="34" charset="-128"/>
                  </a:rPr>
                  <a:t>SMF </a:t>
                </a:r>
              </a:p>
            </p:txBody>
          </p:sp>
          <p:sp>
            <p:nvSpPr>
              <p:cNvPr id="51" name="Rectangle 7">
                <a:extLst>
                  <a:ext uri="{FF2B5EF4-FFF2-40B4-BE49-F238E27FC236}">
                    <a16:creationId xmlns:a16="http://schemas.microsoft.com/office/drawing/2014/main" id="{D8458491-0652-D052-1A01-B022B14AEB2B}"/>
                  </a:ext>
                </a:extLst>
              </p:cNvPr>
              <p:cNvSpPr>
                <a:spLocks noChangeAspect="1" noChangeArrowheads="1"/>
              </p:cNvSpPr>
              <p:nvPr/>
            </p:nvSpPr>
            <p:spPr bwMode="auto">
              <a:xfrm>
                <a:off x="246" y="2283"/>
                <a:ext cx="363" cy="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none" lIns="72000" rIns="7200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52" name="Freeform 11">
                <a:extLst>
                  <a:ext uri="{FF2B5EF4-FFF2-40B4-BE49-F238E27FC236}">
                    <a16:creationId xmlns:a16="http://schemas.microsoft.com/office/drawing/2014/main" id="{EE861F3F-4323-F800-3296-51E8DB2EC3AE}"/>
                  </a:ext>
                </a:extLst>
              </p:cNvPr>
              <p:cNvSpPr>
                <a:spLocks noChangeAspect="1" noEditPoints="1"/>
              </p:cNvSpPr>
              <p:nvPr/>
            </p:nvSpPr>
            <p:spPr bwMode="auto">
              <a:xfrm>
                <a:off x="246" y="2284"/>
                <a:ext cx="362" cy="520"/>
              </a:xfrm>
              <a:custGeom>
                <a:avLst/>
                <a:gdLst>
                  <a:gd name="T0" fmla="*/ 334649 w 410"/>
                  <a:gd name="T1" fmla="*/ 190313 h 589"/>
                  <a:gd name="T2" fmla="*/ 327989 w 410"/>
                  <a:gd name="T3" fmla="*/ 196962 h 589"/>
                  <a:gd name="T4" fmla="*/ 327989 w 410"/>
                  <a:gd name="T5" fmla="*/ 456254 h 589"/>
                  <a:gd name="T6" fmla="*/ 308010 w 410"/>
                  <a:gd name="T7" fmla="*/ 476199 h 589"/>
                  <a:gd name="T8" fmla="*/ 34131 w 410"/>
                  <a:gd name="T9" fmla="*/ 476199 h 589"/>
                  <a:gd name="T10" fmla="*/ 13320 w 410"/>
                  <a:gd name="T11" fmla="*/ 456254 h 589"/>
                  <a:gd name="T12" fmla="*/ 13320 w 410"/>
                  <a:gd name="T13" fmla="*/ 170368 h 589"/>
                  <a:gd name="T14" fmla="*/ 170654 w 410"/>
                  <a:gd name="T15" fmla="*/ 13297 h 589"/>
                  <a:gd name="T16" fmla="*/ 327989 w 410"/>
                  <a:gd name="T17" fmla="*/ 170368 h 589"/>
                  <a:gd name="T18" fmla="*/ 334649 w 410"/>
                  <a:gd name="T19" fmla="*/ 177016 h 589"/>
                  <a:gd name="T20" fmla="*/ 341309 w 410"/>
                  <a:gd name="T21" fmla="*/ 170368 h 589"/>
                  <a:gd name="T22" fmla="*/ 341309 w 410"/>
                  <a:gd name="T23" fmla="*/ 170368 h 589"/>
                  <a:gd name="T24" fmla="*/ 170654 w 410"/>
                  <a:gd name="T25" fmla="*/ 0 h 589"/>
                  <a:gd name="T26" fmla="*/ 0 w 410"/>
                  <a:gd name="T27" fmla="*/ 170368 h 589"/>
                  <a:gd name="T28" fmla="*/ 0 w 410"/>
                  <a:gd name="T29" fmla="*/ 170368 h 589"/>
                  <a:gd name="T30" fmla="*/ 832 w 410"/>
                  <a:gd name="T31" fmla="*/ 456254 h 589"/>
                  <a:gd name="T32" fmla="*/ 34131 w 410"/>
                  <a:gd name="T33" fmla="*/ 489497 h 589"/>
                  <a:gd name="T34" fmla="*/ 308010 w 410"/>
                  <a:gd name="T35" fmla="*/ 489497 h 589"/>
                  <a:gd name="T36" fmla="*/ 341309 w 410"/>
                  <a:gd name="T37" fmla="*/ 456254 h 589"/>
                  <a:gd name="T38" fmla="*/ 341309 w 410"/>
                  <a:gd name="T39" fmla="*/ 196962 h 589"/>
                  <a:gd name="T40" fmla="*/ 334649 w 410"/>
                  <a:gd name="T41" fmla="*/ 190313 h 589"/>
                  <a:gd name="T42" fmla="*/ 170654 w 410"/>
                  <a:gd name="T43" fmla="*/ 44046 h 589"/>
                  <a:gd name="T44" fmla="*/ 164827 w 410"/>
                  <a:gd name="T45" fmla="*/ 48201 h 589"/>
                  <a:gd name="T46" fmla="*/ 63267 w 410"/>
                  <a:gd name="T47" fmla="*/ 241840 h 589"/>
                  <a:gd name="T48" fmla="*/ 64100 w 410"/>
                  <a:gd name="T49" fmla="*/ 248488 h 589"/>
                  <a:gd name="T50" fmla="*/ 69093 w 410"/>
                  <a:gd name="T51" fmla="*/ 251813 h 589"/>
                  <a:gd name="T52" fmla="*/ 272214 w 410"/>
                  <a:gd name="T53" fmla="*/ 251813 h 589"/>
                  <a:gd name="T54" fmla="*/ 278041 w 410"/>
                  <a:gd name="T55" fmla="*/ 248488 h 589"/>
                  <a:gd name="T56" fmla="*/ 278041 w 410"/>
                  <a:gd name="T57" fmla="*/ 241840 h 589"/>
                  <a:gd name="T58" fmla="*/ 176482 w 410"/>
                  <a:gd name="T59" fmla="*/ 48201 h 589"/>
                  <a:gd name="T60" fmla="*/ 170654 w 410"/>
                  <a:gd name="T61" fmla="*/ 44046 h 589"/>
                  <a:gd name="T62" fmla="*/ 79915 w 410"/>
                  <a:gd name="T63" fmla="*/ 238514 h 589"/>
                  <a:gd name="T64" fmla="*/ 170654 w 410"/>
                  <a:gd name="T65" fmla="*/ 65655 h 589"/>
                  <a:gd name="T66" fmla="*/ 261392 w 410"/>
                  <a:gd name="T67" fmla="*/ 238514 h 589"/>
                  <a:gd name="T68" fmla="*/ 79915 w 410"/>
                  <a:gd name="T69" fmla="*/ 238514 h 5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10"/>
                  <a:gd name="T106" fmla="*/ 0 h 589"/>
                  <a:gd name="T107" fmla="*/ 410 w 410"/>
                  <a:gd name="T108" fmla="*/ 589 h 5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10" h="589">
                    <a:moveTo>
                      <a:pt x="402" y="229"/>
                    </a:moveTo>
                    <a:cubicBezTo>
                      <a:pt x="397" y="229"/>
                      <a:pt x="394" y="233"/>
                      <a:pt x="394" y="237"/>
                    </a:cubicBezTo>
                    <a:cubicBezTo>
                      <a:pt x="394" y="549"/>
                      <a:pt x="394" y="549"/>
                      <a:pt x="394" y="549"/>
                    </a:cubicBezTo>
                    <a:cubicBezTo>
                      <a:pt x="394" y="563"/>
                      <a:pt x="383" y="573"/>
                      <a:pt x="370" y="573"/>
                    </a:cubicBezTo>
                    <a:cubicBezTo>
                      <a:pt x="41" y="573"/>
                      <a:pt x="41" y="573"/>
                      <a:pt x="41" y="573"/>
                    </a:cubicBezTo>
                    <a:cubicBezTo>
                      <a:pt x="27" y="573"/>
                      <a:pt x="17" y="563"/>
                      <a:pt x="16" y="549"/>
                    </a:cubicBezTo>
                    <a:cubicBezTo>
                      <a:pt x="16" y="205"/>
                      <a:pt x="16" y="205"/>
                      <a:pt x="16" y="205"/>
                    </a:cubicBezTo>
                    <a:cubicBezTo>
                      <a:pt x="17" y="101"/>
                      <a:pt x="101" y="16"/>
                      <a:pt x="205" y="16"/>
                    </a:cubicBezTo>
                    <a:cubicBezTo>
                      <a:pt x="309" y="16"/>
                      <a:pt x="394" y="101"/>
                      <a:pt x="394" y="205"/>
                    </a:cubicBezTo>
                    <a:cubicBezTo>
                      <a:pt x="394" y="209"/>
                      <a:pt x="397" y="213"/>
                      <a:pt x="402" y="213"/>
                    </a:cubicBezTo>
                    <a:cubicBezTo>
                      <a:pt x="406" y="213"/>
                      <a:pt x="410" y="209"/>
                      <a:pt x="410" y="205"/>
                    </a:cubicBezTo>
                    <a:cubicBezTo>
                      <a:pt x="410" y="205"/>
                      <a:pt x="410" y="205"/>
                      <a:pt x="410" y="205"/>
                    </a:cubicBezTo>
                    <a:cubicBezTo>
                      <a:pt x="410" y="92"/>
                      <a:pt x="318" y="0"/>
                      <a:pt x="205" y="0"/>
                    </a:cubicBezTo>
                    <a:cubicBezTo>
                      <a:pt x="92" y="0"/>
                      <a:pt x="0" y="92"/>
                      <a:pt x="0" y="205"/>
                    </a:cubicBezTo>
                    <a:cubicBezTo>
                      <a:pt x="0" y="205"/>
                      <a:pt x="0" y="205"/>
                      <a:pt x="0" y="205"/>
                    </a:cubicBezTo>
                    <a:cubicBezTo>
                      <a:pt x="1" y="549"/>
                      <a:pt x="1" y="549"/>
                      <a:pt x="1" y="549"/>
                    </a:cubicBezTo>
                    <a:cubicBezTo>
                      <a:pt x="1" y="571"/>
                      <a:pt x="18" y="589"/>
                      <a:pt x="41" y="589"/>
                    </a:cubicBezTo>
                    <a:cubicBezTo>
                      <a:pt x="370" y="589"/>
                      <a:pt x="370" y="589"/>
                      <a:pt x="370" y="589"/>
                    </a:cubicBezTo>
                    <a:cubicBezTo>
                      <a:pt x="392" y="589"/>
                      <a:pt x="410" y="571"/>
                      <a:pt x="410" y="549"/>
                    </a:cubicBezTo>
                    <a:cubicBezTo>
                      <a:pt x="410" y="237"/>
                      <a:pt x="410" y="237"/>
                      <a:pt x="410" y="237"/>
                    </a:cubicBezTo>
                    <a:cubicBezTo>
                      <a:pt x="410" y="233"/>
                      <a:pt x="406" y="229"/>
                      <a:pt x="402" y="229"/>
                    </a:cubicBezTo>
                    <a:moveTo>
                      <a:pt x="205" y="53"/>
                    </a:moveTo>
                    <a:cubicBezTo>
                      <a:pt x="202" y="53"/>
                      <a:pt x="199" y="55"/>
                      <a:pt x="198" y="58"/>
                    </a:cubicBezTo>
                    <a:cubicBezTo>
                      <a:pt x="76" y="291"/>
                      <a:pt x="76" y="291"/>
                      <a:pt x="76" y="291"/>
                    </a:cubicBezTo>
                    <a:cubicBezTo>
                      <a:pt x="75" y="294"/>
                      <a:pt x="75" y="297"/>
                      <a:pt x="77" y="299"/>
                    </a:cubicBezTo>
                    <a:cubicBezTo>
                      <a:pt x="78" y="301"/>
                      <a:pt x="81" y="303"/>
                      <a:pt x="83" y="303"/>
                    </a:cubicBezTo>
                    <a:cubicBezTo>
                      <a:pt x="327" y="303"/>
                      <a:pt x="327" y="303"/>
                      <a:pt x="327" y="303"/>
                    </a:cubicBezTo>
                    <a:cubicBezTo>
                      <a:pt x="330" y="303"/>
                      <a:pt x="332" y="301"/>
                      <a:pt x="334" y="299"/>
                    </a:cubicBezTo>
                    <a:cubicBezTo>
                      <a:pt x="335" y="297"/>
                      <a:pt x="335" y="294"/>
                      <a:pt x="334" y="291"/>
                    </a:cubicBezTo>
                    <a:cubicBezTo>
                      <a:pt x="212" y="58"/>
                      <a:pt x="212" y="58"/>
                      <a:pt x="212" y="58"/>
                    </a:cubicBezTo>
                    <a:cubicBezTo>
                      <a:pt x="211" y="55"/>
                      <a:pt x="208" y="53"/>
                      <a:pt x="205" y="53"/>
                    </a:cubicBezTo>
                    <a:moveTo>
                      <a:pt x="96" y="287"/>
                    </a:moveTo>
                    <a:cubicBezTo>
                      <a:pt x="205" y="79"/>
                      <a:pt x="205" y="79"/>
                      <a:pt x="205" y="79"/>
                    </a:cubicBezTo>
                    <a:cubicBezTo>
                      <a:pt x="314" y="287"/>
                      <a:pt x="314" y="287"/>
                      <a:pt x="314" y="287"/>
                    </a:cubicBezTo>
                    <a:lnTo>
                      <a:pt x="96" y="287"/>
                    </a:lnTo>
                    <a:close/>
                  </a:path>
                </a:pathLst>
              </a:custGeom>
              <a:solidFill>
                <a:srgbClr val="00A9D4"/>
              </a:solidFill>
              <a:ln>
                <a:noFill/>
              </a:ln>
              <a:extLst>
                <a:ext uri="{91240B29-F687-4F45-9708-019B960494DF}">
                  <a14:hiddenLine xmlns:a14="http://schemas.microsoft.com/office/drawing/2010/main" w="9525">
                    <a:solidFill>
                      <a:srgbClr val="000000"/>
                    </a:solidFill>
                    <a:round/>
                    <a:headEnd/>
                    <a:tailEnd/>
                  </a14:hiddenLine>
                </a:ext>
              </a:extLst>
            </p:spPr>
            <p:txBody>
              <a:bodyPr tIns="1080000" anchor="ctr"/>
              <a:lstStyle/>
              <a:p>
                <a:endParaRPr lang="en-US"/>
              </a:p>
            </p:txBody>
          </p:sp>
        </p:grpSp>
        <p:cxnSp>
          <p:nvCxnSpPr>
            <p:cNvPr id="53" name="Straight Connector 52">
              <a:extLst>
                <a:ext uri="{FF2B5EF4-FFF2-40B4-BE49-F238E27FC236}">
                  <a16:creationId xmlns:a16="http://schemas.microsoft.com/office/drawing/2014/main" id="{85BC6D18-4826-0181-4E37-98D3D1D1C4E1}"/>
                </a:ext>
              </a:extLst>
            </p:cNvPr>
            <p:cNvCxnSpPr>
              <a:stCxn id="50" idx="2"/>
              <a:endCxn id="43" idx="0"/>
            </p:cNvCxnSpPr>
            <p:nvPr/>
          </p:nvCxnSpPr>
          <p:spPr bwMode="auto">
            <a:xfrm flipH="1">
              <a:off x="10475517" y="1952548"/>
              <a:ext cx="3011" cy="398591"/>
            </a:xfrm>
            <a:prstGeom prst="line">
              <a:avLst/>
            </a:prstGeom>
            <a:solidFill>
              <a:schemeClr val="accent1"/>
            </a:solidFill>
            <a:ln w="12700" cap="flat" cmpd="sng" algn="ctr">
              <a:solidFill>
                <a:schemeClr val="tx1"/>
              </a:solidFill>
              <a:prstDash val="solid"/>
              <a:round/>
              <a:headEnd type="none" w="med" len="med"/>
              <a:tailEnd type="none" w="med" len="med"/>
            </a:ln>
            <a:effectLst/>
          </p:spPr>
        </p:cxnSp>
        <p:grpSp>
          <p:nvGrpSpPr>
            <p:cNvPr id="54" name="Group 39">
              <a:extLst>
                <a:ext uri="{FF2B5EF4-FFF2-40B4-BE49-F238E27FC236}">
                  <a16:creationId xmlns:a16="http://schemas.microsoft.com/office/drawing/2014/main" id="{46BB90B0-A51F-568E-BD35-7370D24480F0}"/>
                </a:ext>
              </a:extLst>
            </p:cNvPr>
            <p:cNvGrpSpPr>
              <a:grpSpLocks noChangeAspect="1"/>
            </p:cNvGrpSpPr>
            <p:nvPr/>
          </p:nvGrpSpPr>
          <p:grpSpPr bwMode="auto">
            <a:xfrm>
              <a:off x="8810038" y="1778375"/>
              <a:ext cx="449517" cy="643937"/>
              <a:chOff x="239" y="1832"/>
              <a:chExt cx="363" cy="520"/>
            </a:xfrm>
          </p:grpSpPr>
          <p:sp>
            <p:nvSpPr>
              <p:cNvPr id="55" name="AutoShape 40">
                <a:extLst>
                  <a:ext uri="{FF2B5EF4-FFF2-40B4-BE49-F238E27FC236}">
                    <a16:creationId xmlns:a16="http://schemas.microsoft.com/office/drawing/2014/main" id="{5600E449-57EA-8850-2035-A9EAF1D3AE62}"/>
                  </a:ext>
                </a:extLst>
              </p:cNvPr>
              <p:cNvSpPr>
                <a:spLocks noChangeAspect="1" noChangeArrowheads="1"/>
              </p:cNvSpPr>
              <p:nvPr/>
            </p:nvSpPr>
            <p:spPr bwMode="auto">
              <a:xfrm>
                <a:off x="246" y="1980"/>
                <a:ext cx="350" cy="366"/>
              </a:xfrm>
              <a:prstGeom prst="roundRect">
                <a:avLst>
                  <a:gd name="adj" fmla="val 9356"/>
                </a:avLst>
              </a:prstGeom>
              <a:solidFill>
                <a:schemeClr val="bg1"/>
              </a:solidFill>
              <a:ln w="12700" algn="ctr">
                <a:solidFill>
                  <a:schemeClr val="bg1"/>
                </a:solidFill>
                <a:round/>
                <a:headEnd/>
                <a:tailEnd/>
              </a:ln>
            </p:spPr>
            <p:txBody>
              <a:bodyPr wrap="none" lIns="0" r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56" name="Oval 41">
                <a:extLst>
                  <a:ext uri="{FF2B5EF4-FFF2-40B4-BE49-F238E27FC236}">
                    <a16:creationId xmlns:a16="http://schemas.microsoft.com/office/drawing/2014/main" id="{2CFC3DE0-CC0D-A00D-5BA5-FF7C36C66366}"/>
                  </a:ext>
                </a:extLst>
              </p:cNvPr>
              <p:cNvSpPr>
                <a:spLocks noChangeAspect="1" noChangeArrowheads="1"/>
              </p:cNvSpPr>
              <p:nvPr/>
            </p:nvSpPr>
            <p:spPr bwMode="auto">
              <a:xfrm>
                <a:off x="244" y="1839"/>
                <a:ext cx="352" cy="355"/>
              </a:xfrm>
              <a:prstGeom prst="ellipse">
                <a:avLst/>
              </a:prstGeom>
              <a:solidFill>
                <a:schemeClr val="bg1"/>
              </a:solidFill>
              <a:ln w="12700" algn="ctr">
                <a:solidFill>
                  <a:schemeClr val="bg1"/>
                </a:solidFill>
                <a:round/>
                <a:headEnd/>
                <a:tailEnd/>
              </a:ln>
            </p:spPr>
            <p:txBody>
              <a:bodyPr wrap="none" lIns="0" r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57" name="Text Box 42">
                <a:extLst>
                  <a:ext uri="{FF2B5EF4-FFF2-40B4-BE49-F238E27FC236}">
                    <a16:creationId xmlns:a16="http://schemas.microsoft.com/office/drawing/2014/main" id="{FE9E1A42-D621-99D8-524A-B6BF99FF2EFE}"/>
                  </a:ext>
                </a:extLst>
              </p:cNvPr>
              <p:cNvSpPr txBox="1">
                <a:spLocks noChangeAspect="1" noChangeArrowheads="1"/>
              </p:cNvSpPr>
              <p:nvPr/>
            </p:nvSpPr>
            <p:spPr bwMode="auto">
              <a:xfrm>
                <a:off x="256" y="2115"/>
                <a:ext cx="327" cy="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lIns="0" tIns="0" rIns="0" b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lnSpc>
                    <a:spcPct val="80000"/>
                  </a:lnSpc>
                  <a:spcBef>
                    <a:spcPct val="0"/>
                  </a:spcBef>
                  <a:buClrTx/>
                  <a:buFontTx/>
                  <a:buNone/>
                </a:pPr>
                <a:r>
                  <a:rPr lang="en-US" altLang="en-US" sz="1000">
                    <a:solidFill>
                      <a:srgbClr val="8F3F7B"/>
                    </a:solidFill>
                    <a:ea typeface="MS PGothic" panose="020B0600070205080204" pitchFamily="34" charset="-128"/>
                    <a:cs typeface="MS PGothic" panose="020B0600070205080204" pitchFamily="34" charset="-128"/>
                  </a:rPr>
                  <a:t>N3IWF </a:t>
                </a:r>
              </a:p>
            </p:txBody>
          </p:sp>
          <p:sp>
            <p:nvSpPr>
              <p:cNvPr id="58" name="Rectangle 43">
                <a:extLst>
                  <a:ext uri="{FF2B5EF4-FFF2-40B4-BE49-F238E27FC236}">
                    <a16:creationId xmlns:a16="http://schemas.microsoft.com/office/drawing/2014/main" id="{0A020E20-2EB5-B2D9-2826-89A9DDDA81F8}"/>
                  </a:ext>
                </a:extLst>
              </p:cNvPr>
              <p:cNvSpPr>
                <a:spLocks noChangeAspect="1" noChangeArrowheads="1"/>
              </p:cNvSpPr>
              <p:nvPr/>
            </p:nvSpPr>
            <p:spPr bwMode="auto">
              <a:xfrm>
                <a:off x="239" y="1832"/>
                <a:ext cx="363" cy="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none" lIns="72000" rIns="7200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59" name="Freeform 10">
                <a:extLst>
                  <a:ext uri="{FF2B5EF4-FFF2-40B4-BE49-F238E27FC236}">
                    <a16:creationId xmlns:a16="http://schemas.microsoft.com/office/drawing/2014/main" id="{D55CA410-68B1-C987-F98F-8EAC241DF823}"/>
                  </a:ext>
                </a:extLst>
              </p:cNvPr>
              <p:cNvSpPr>
                <a:spLocks noChangeAspect="1" noEditPoints="1"/>
              </p:cNvSpPr>
              <p:nvPr/>
            </p:nvSpPr>
            <p:spPr bwMode="auto">
              <a:xfrm>
                <a:off x="239" y="1832"/>
                <a:ext cx="363" cy="520"/>
              </a:xfrm>
              <a:custGeom>
                <a:avLst/>
                <a:gdLst>
                  <a:gd name="T0" fmla="*/ 345639 w 410"/>
                  <a:gd name="T1" fmla="*/ 196680 h 589"/>
                  <a:gd name="T2" fmla="*/ 324585 w 410"/>
                  <a:gd name="T3" fmla="*/ 475516 h 589"/>
                  <a:gd name="T4" fmla="*/ 14036 w 410"/>
                  <a:gd name="T5" fmla="*/ 455599 h 589"/>
                  <a:gd name="T6" fmla="*/ 179837 w 410"/>
                  <a:gd name="T7" fmla="*/ 13278 h 589"/>
                  <a:gd name="T8" fmla="*/ 352658 w 410"/>
                  <a:gd name="T9" fmla="*/ 176762 h 589"/>
                  <a:gd name="T10" fmla="*/ 359675 w 410"/>
                  <a:gd name="T11" fmla="*/ 170124 h 589"/>
                  <a:gd name="T12" fmla="*/ 0 w 410"/>
                  <a:gd name="T13" fmla="*/ 170124 h 589"/>
                  <a:gd name="T14" fmla="*/ 35967 w 410"/>
                  <a:gd name="T15" fmla="*/ 488793 h 589"/>
                  <a:gd name="T16" fmla="*/ 359675 w 410"/>
                  <a:gd name="T17" fmla="*/ 455599 h 589"/>
                  <a:gd name="T18" fmla="*/ 352658 w 410"/>
                  <a:gd name="T19" fmla="*/ 190040 h 589"/>
                  <a:gd name="T20" fmla="*/ 131588 w 410"/>
                  <a:gd name="T21" fmla="*/ 119501 h 589"/>
                  <a:gd name="T22" fmla="*/ 125447 w 410"/>
                  <a:gd name="T23" fmla="*/ 108713 h 589"/>
                  <a:gd name="T24" fmla="*/ 179837 w 410"/>
                  <a:gd name="T25" fmla="*/ 38174 h 589"/>
                  <a:gd name="T26" fmla="*/ 185977 w 410"/>
                  <a:gd name="T27" fmla="*/ 40664 h 589"/>
                  <a:gd name="T28" fmla="*/ 235104 w 410"/>
                  <a:gd name="T29" fmla="*/ 115353 h 589"/>
                  <a:gd name="T30" fmla="*/ 144747 w 410"/>
                  <a:gd name="T31" fmla="*/ 106224 h 589"/>
                  <a:gd name="T32" fmla="*/ 179837 w 410"/>
                  <a:gd name="T33" fmla="*/ 56431 h 589"/>
                  <a:gd name="T34" fmla="*/ 49127 w 410"/>
                  <a:gd name="T35" fmla="*/ 130290 h 589"/>
                  <a:gd name="T36" fmla="*/ 85972 w 410"/>
                  <a:gd name="T37" fmla="*/ 104565 h 589"/>
                  <a:gd name="T38" fmla="*/ 71058 w 410"/>
                  <a:gd name="T39" fmla="*/ 128631 h 589"/>
                  <a:gd name="T40" fmla="*/ 236859 w 410"/>
                  <a:gd name="T41" fmla="*/ 135268 h 589"/>
                  <a:gd name="T42" fmla="*/ 71935 w 410"/>
                  <a:gd name="T43" fmla="*/ 141907 h 589"/>
                  <a:gd name="T44" fmla="*/ 85972 w 410"/>
                  <a:gd name="T45" fmla="*/ 165145 h 589"/>
                  <a:gd name="T46" fmla="*/ 76322 w 410"/>
                  <a:gd name="T47" fmla="*/ 165145 h 589"/>
                  <a:gd name="T48" fmla="*/ 49127 w 410"/>
                  <a:gd name="T49" fmla="*/ 130290 h 589"/>
                  <a:gd name="T50" fmla="*/ 284231 w 410"/>
                  <a:gd name="T51" fmla="*/ 200829 h 589"/>
                  <a:gd name="T52" fmla="*/ 274581 w 410"/>
                  <a:gd name="T53" fmla="*/ 191701 h 589"/>
                  <a:gd name="T54" fmla="*/ 130713 w 410"/>
                  <a:gd name="T55" fmla="*/ 177591 h 589"/>
                  <a:gd name="T56" fmla="*/ 130713 w 410"/>
                  <a:gd name="T57" fmla="*/ 164315 h 589"/>
                  <a:gd name="T58" fmla="*/ 274581 w 410"/>
                  <a:gd name="T59" fmla="*/ 150206 h 589"/>
                  <a:gd name="T60" fmla="*/ 278967 w 410"/>
                  <a:gd name="T61" fmla="*/ 138588 h 589"/>
                  <a:gd name="T62" fmla="*/ 310549 w 410"/>
                  <a:gd name="T63" fmla="*/ 165974 h 589"/>
                  <a:gd name="T64" fmla="*/ 49127 w 410"/>
                  <a:gd name="T65" fmla="*/ 202488 h 589"/>
                  <a:gd name="T66" fmla="*/ 85972 w 410"/>
                  <a:gd name="T67" fmla="*/ 176762 h 589"/>
                  <a:gd name="T68" fmla="*/ 71058 w 410"/>
                  <a:gd name="T69" fmla="*/ 200829 h 589"/>
                  <a:gd name="T70" fmla="*/ 236859 w 410"/>
                  <a:gd name="T71" fmla="*/ 207468 h 589"/>
                  <a:gd name="T72" fmla="*/ 71935 w 410"/>
                  <a:gd name="T73" fmla="*/ 214107 h 589"/>
                  <a:gd name="T74" fmla="*/ 85972 w 410"/>
                  <a:gd name="T75" fmla="*/ 237342 h 589"/>
                  <a:gd name="T76" fmla="*/ 76322 w 410"/>
                  <a:gd name="T77" fmla="*/ 237342 h 589"/>
                  <a:gd name="T78" fmla="*/ 49127 w 410"/>
                  <a:gd name="T79" fmla="*/ 202488 h 589"/>
                  <a:gd name="T80" fmla="*/ 284231 w 410"/>
                  <a:gd name="T81" fmla="*/ 273027 h 589"/>
                  <a:gd name="T82" fmla="*/ 274581 w 410"/>
                  <a:gd name="T83" fmla="*/ 263900 h 589"/>
                  <a:gd name="T84" fmla="*/ 130713 w 410"/>
                  <a:gd name="T85" fmla="*/ 249792 h 589"/>
                  <a:gd name="T86" fmla="*/ 130713 w 410"/>
                  <a:gd name="T87" fmla="*/ 236513 h 589"/>
                  <a:gd name="T88" fmla="*/ 274581 w 410"/>
                  <a:gd name="T89" fmla="*/ 222406 h 589"/>
                  <a:gd name="T90" fmla="*/ 278967 w 410"/>
                  <a:gd name="T91" fmla="*/ 210788 h 589"/>
                  <a:gd name="T92" fmla="*/ 310549 w 410"/>
                  <a:gd name="T93" fmla="*/ 238172 h 58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410"/>
                  <a:gd name="T142" fmla="*/ 0 h 589"/>
                  <a:gd name="T143" fmla="*/ 410 w 410"/>
                  <a:gd name="T144" fmla="*/ 589 h 58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410" h="589">
                    <a:moveTo>
                      <a:pt x="402" y="229"/>
                    </a:moveTo>
                    <a:cubicBezTo>
                      <a:pt x="397" y="229"/>
                      <a:pt x="394" y="233"/>
                      <a:pt x="394" y="237"/>
                    </a:cubicBezTo>
                    <a:cubicBezTo>
                      <a:pt x="394" y="549"/>
                      <a:pt x="394" y="549"/>
                      <a:pt x="394" y="549"/>
                    </a:cubicBezTo>
                    <a:cubicBezTo>
                      <a:pt x="394" y="562"/>
                      <a:pt x="383" y="573"/>
                      <a:pt x="370" y="573"/>
                    </a:cubicBezTo>
                    <a:cubicBezTo>
                      <a:pt x="41" y="573"/>
                      <a:pt x="41" y="573"/>
                      <a:pt x="41" y="573"/>
                    </a:cubicBezTo>
                    <a:cubicBezTo>
                      <a:pt x="27" y="573"/>
                      <a:pt x="17" y="562"/>
                      <a:pt x="16" y="549"/>
                    </a:cubicBezTo>
                    <a:cubicBezTo>
                      <a:pt x="16" y="205"/>
                      <a:pt x="16" y="205"/>
                      <a:pt x="16" y="205"/>
                    </a:cubicBezTo>
                    <a:cubicBezTo>
                      <a:pt x="17" y="101"/>
                      <a:pt x="101" y="16"/>
                      <a:pt x="205" y="16"/>
                    </a:cubicBezTo>
                    <a:cubicBezTo>
                      <a:pt x="309" y="16"/>
                      <a:pt x="394" y="101"/>
                      <a:pt x="394" y="205"/>
                    </a:cubicBezTo>
                    <a:cubicBezTo>
                      <a:pt x="394" y="209"/>
                      <a:pt x="397" y="213"/>
                      <a:pt x="402" y="213"/>
                    </a:cubicBezTo>
                    <a:cubicBezTo>
                      <a:pt x="406" y="213"/>
                      <a:pt x="410" y="209"/>
                      <a:pt x="410" y="205"/>
                    </a:cubicBezTo>
                    <a:cubicBezTo>
                      <a:pt x="410" y="205"/>
                      <a:pt x="410" y="205"/>
                      <a:pt x="410" y="205"/>
                    </a:cubicBezTo>
                    <a:cubicBezTo>
                      <a:pt x="410" y="92"/>
                      <a:pt x="318" y="0"/>
                      <a:pt x="205" y="0"/>
                    </a:cubicBezTo>
                    <a:cubicBezTo>
                      <a:pt x="92" y="0"/>
                      <a:pt x="0" y="92"/>
                      <a:pt x="0" y="205"/>
                    </a:cubicBezTo>
                    <a:cubicBezTo>
                      <a:pt x="1" y="549"/>
                      <a:pt x="1" y="549"/>
                      <a:pt x="1" y="549"/>
                    </a:cubicBezTo>
                    <a:cubicBezTo>
                      <a:pt x="1" y="571"/>
                      <a:pt x="18" y="589"/>
                      <a:pt x="41" y="589"/>
                    </a:cubicBezTo>
                    <a:cubicBezTo>
                      <a:pt x="370" y="589"/>
                      <a:pt x="370" y="589"/>
                      <a:pt x="370" y="589"/>
                    </a:cubicBezTo>
                    <a:cubicBezTo>
                      <a:pt x="392" y="589"/>
                      <a:pt x="410" y="571"/>
                      <a:pt x="410" y="549"/>
                    </a:cubicBezTo>
                    <a:cubicBezTo>
                      <a:pt x="410" y="237"/>
                      <a:pt x="410" y="237"/>
                      <a:pt x="410" y="237"/>
                    </a:cubicBezTo>
                    <a:cubicBezTo>
                      <a:pt x="410" y="233"/>
                      <a:pt x="406" y="229"/>
                      <a:pt x="402" y="229"/>
                    </a:cubicBezTo>
                    <a:moveTo>
                      <a:pt x="261" y="144"/>
                    </a:moveTo>
                    <a:cubicBezTo>
                      <a:pt x="150" y="144"/>
                      <a:pt x="150" y="144"/>
                      <a:pt x="150" y="144"/>
                    </a:cubicBezTo>
                    <a:cubicBezTo>
                      <a:pt x="147" y="144"/>
                      <a:pt x="144" y="142"/>
                      <a:pt x="143" y="139"/>
                    </a:cubicBezTo>
                    <a:cubicBezTo>
                      <a:pt x="142" y="137"/>
                      <a:pt x="142" y="134"/>
                      <a:pt x="143" y="131"/>
                    </a:cubicBezTo>
                    <a:cubicBezTo>
                      <a:pt x="199" y="49"/>
                      <a:pt x="199" y="49"/>
                      <a:pt x="199" y="49"/>
                    </a:cubicBezTo>
                    <a:cubicBezTo>
                      <a:pt x="200" y="47"/>
                      <a:pt x="202" y="46"/>
                      <a:pt x="205" y="46"/>
                    </a:cubicBezTo>
                    <a:cubicBezTo>
                      <a:pt x="205" y="46"/>
                      <a:pt x="205" y="46"/>
                      <a:pt x="205" y="46"/>
                    </a:cubicBezTo>
                    <a:cubicBezTo>
                      <a:pt x="208" y="46"/>
                      <a:pt x="210" y="47"/>
                      <a:pt x="212" y="49"/>
                    </a:cubicBezTo>
                    <a:cubicBezTo>
                      <a:pt x="268" y="131"/>
                      <a:pt x="268" y="131"/>
                      <a:pt x="268" y="131"/>
                    </a:cubicBezTo>
                    <a:cubicBezTo>
                      <a:pt x="269" y="134"/>
                      <a:pt x="269" y="137"/>
                      <a:pt x="268" y="139"/>
                    </a:cubicBezTo>
                    <a:cubicBezTo>
                      <a:pt x="267" y="142"/>
                      <a:pt x="264" y="144"/>
                      <a:pt x="261" y="144"/>
                    </a:cubicBezTo>
                    <a:moveTo>
                      <a:pt x="165" y="128"/>
                    </a:moveTo>
                    <a:cubicBezTo>
                      <a:pt x="246" y="128"/>
                      <a:pt x="246" y="128"/>
                      <a:pt x="246" y="128"/>
                    </a:cubicBezTo>
                    <a:cubicBezTo>
                      <a:pt x="205" y="68"/>
                      <a:pt x="205" y="68"/>
                      <a:pt x="205" y="68"/>
                    </a:cubicBezTo>
                    <a:lnTo>
                      <a:pt x="165" y="128"/>
                    </a:lnTo>
                    <a:close/>
                    <a:moveTo>
                      <a:pt x="56" y="157"/>
                    </a:moveTo>
                    <a:cubicBezTo>
                      <a:pt x="87" y="126"/>
                      <a:pt x="87" y="126"/>
                      <a:pt x="87" y="126"/>
                    </a:cubicBezTo>
                    <a:cubicBezTo>
                      <a:pt x="90" y="123"/>
                      <a:pt x="95" y="123"/>
                      <a:pt x="98" y="126"/>
                    </a:cubicBezTo>
                    <a:cubicBezTo>
                      <a:pt x="102" y="129"/>
                      <a:pt x="102" y="134"/>
                      <a:pt x="98" y="137"/>
                    </a:cubicBezTo>
                    <a:cubicBezTo>
                      <a:pt x="81" y="155"/>
                      <a:pt x="81" y="155"/>
                      <a:pt x="81" y="155"/>
                    </a:cubicBezTo>
                    <a:cubicBezTo>
                      <a:pt x="262" y="155"/>
                      <a:pt x="262" y="155"/>
                      <a:pt x="262" y="155"/>
                    </a:cubicBezTo>
                    <a:cubicBezTo>
                      <a:pt x="267" y="155"/>
                      <a:pt x="270" y="158"/>
                      <a:pt x="270" y="163"/>
                    </a:cubicBezTo>
                    <a:cubicBezTo>
                      <a:pt x="270" y="167"/>
                      <a:pt x="267" y="171"/>
                      <a:pt x="262" y="171"/>
                    </a:cubicBezTo>
                    <a:cubicBezTo>
                      <a:pt x="82" y="171"/>
                      <a:pt x="82" y="171"/>
                      <a:pt x="82" y="171"/>
                    </a:cubicBezTo>
                    <a:cubicBezTo>
                      <a:pt x="98" y="188"/>
                      <a:pt x="98" y="188"/>
                      <a:pt x="98" y="188"/>
                    </a:cubicBezTo>
                    <a:cubicBezTo>
                      <a:pt x="102" y="191"/>
                      <a:pt x="102" y="196"/>
                      <a:pt x="98" y="199"/>
                    </a:cubicBezTo>
                    <a:cubicBezTo>
                      <a:pt x="97" y="200"/>
                      <a:pt x="95" y="201"/>
                      <a:pt x="93" y="201"/>
                    </a:cubicBezTo>
                    <a:cubicBezTo>
                      <a:pt x="91" y="201"/>
                      <a:pt x="89" y="200"/>
                      <a:pt x="87" y="199"/>
                    </a:cubicBezTo>
                    <a:cubicBezTo>
                      <a:pt x="56" y="168"/>
                      <a:pt x="56" y="168"/>
                      <a:pt x="56" y="168"/>
                    </a:cubicBezTo>
                    <a:cubicBezTo>
                      <a:pt x="53" y="165"/>
                      <a:pt x="53" y="160"/>
                      <a:pt x="56" y="157"/>
                    </a:cubicBezTo>
                    <a:moveTo>
                      <a:pt x="354" y="212"/>
                    </a:moveTo>
                    <a:cubicBezTo>
                      <a:pt x="324" y="242"/>
                      <a:pt x="324" y="242"/>
                      <a:pt x="324" y="242"/>
                    </a:cubicBezTo>
                    <a:cubicBezTo>
                      <a:pt x="321" y="245"/>
                      <a:pt x="316" y="245"/>
                      <a:pt x="313" y="242"/>
                    </a:cubicBezTo>
                    <a:cubicBezTo>
                      <a:pt x="309" y="239"/>
                      <a:pt x="309" y="234"/>
                      <a:pt x="313" y="231"/>
                    </a:cubicBezTo>
                    <a:cubicBezTo>
                      <a:pt x="330" y="214"/>
                      <a:pt x="330" y="214"/>
                      <a:pt x="330" y="214"/>
                    </a:cubicBezTo>
                    <a:cubicBezTo>
                      <a:pt x="149" y="214"/>
                      <a:pt x="149" y="214"/>
                      <a:pt x="149" y="214"/>
                    </a:cubicBezTo>
                    <a:cubicBezTo>
                      <a:pt x="144" y="214"/>
                      <a:pt x="141" y="210"/>
                      <a:pt x="141" y="206"/>
                    </a:cubicBezTo>
                    <a:cubicBezTo>
                      <a:pt x="141" y="201"/>
                      <a:pt x="144" y="198"/>
                      <a:pt x="149" y="198"/>
                    </a:cubicBezTo>
                    <a:cubicBezTo>
                      <a:pt x="329" y="198"/>
                      <a:pt x="329" y="198"/>
                      <a:pt x="329" y="198"/>
                    </a:cubicBezTo>
                    <a:cubicBezTo>
                      <a:pt x="313" y="181"/>
                      <a:pt x="313" y="181"/>
                      <a:pt x="313" y="181"/>
                    </a:cubicBezTo>
                    <a:cubicBezTo>
                      <a:pt x="309" y="178"/>
                      <a:pt x="309" y="173"/>
                      <a:pt x="313" y="170"/>
                    </a:cubicBezTo>
                    <a:cubicBezTo>
                      <a:pt x="314" y="168"/>
                      <a:pt x="316" y="167"/>
                      <a:pt x="318" y="167"/>
                    </a:cubicBezTo>
                    <a:cubicBezTo>
                      <a:pt x="320" y="167"/>
                      <a:pt x="322" y="168"/>
                      <a:pt x="324" y="170"/>
                    </a:cubicBezTo>
                    <a:cubicBezTo>
                      <a:pt x="354" y="200"/>
                      <a:pt x="354" y="200"/>
                      <a:pt x="354" y="200"/>
                    </a:cubicBezTo>
                    <a:cubicBezTo>
                      <a:pt x="358" y="203"/>
                      <a:pt x="358" y="208"/>
                      <a:pt x="354" y="212"/>
                    </a:cubicBezTo>
                    <a:moveTo>
                      <a:pt x="56" y="244"/>
                    </a:moveTo>
                    <a:cubicBezTo>
                      <a:pt x="87" y="213"/>
                      <a:pt x="87" y="213"/>
                      <a:pt x="87" y="213"/>
                    </a:cubicBezTo>
                    <a:cubicBezTo>
                      <a:pt x="90" y="210"/>
                      <a:pt x="95" y="210"/>
                      <a:pt x="98" y="213"/>
                    </a:cubicBezTo>
                    <a:cubicBezTo>
                      <a:pt x="102" y="216"/>
                      <a:pt x="102" y="221"/>
                      <a:pt x="98" y="224"/>
                    </a:cubicBezTo>
                    <a:cubicBezTo>
                      <a:pt x="81" y="242"/>
                      <a:pt x="81" y="242"/>
                      <a:pt x="81" y="242"/>
                    </a:cubicBezTo>
                    <a:cubicBezTo>
                      <a:pt x="262" y="242"/>
                      <a:pt x="262" y="242"/>
                      <a:pt x="262" y="242"/>
                    </a:cubicBezTo>
                    <a:cubicBezTo>
                      <a:pt x="267" y="242"/>
                      <a:pt x="270" y="245"/>
                      <a:pt x="270" y="250"/>
                    </a:cubicBezTo>
                    <a:cubicBezTo>
                      <a:pt x="270" y="254"/>
                      <a:pt x="267" y="258"/>
                      <a:pt x="262" y="258"/>
                    </a:cubicBezTo>
                    <a:cubicBezTo>
                      <a:pt x="82" y="258"/>
                      <a:pt x="82" y="258"/>
                      <a:pt x="82" y="258"/>
                    </a:cubicBezTo>
                    <a:cubicBezTo>
                      <a:pt x="98" y="274"/>
                      <a:pt x="98" y="274"/>
                      <a:pt x="98" y="274"/>
                    </a:cubicBezTo>
                    <a:cubicBezTo>
                      <a:pt x="102" y="278"/>
                      <a:pt x="102" y="283"/>
                      <a:pt x="98" y="286"/>
                    </a:cubicBezTo>
                    <a:cubicBezTo>
                      <a:pt x="97" y="287"/>
                      <a:pt x="95" y="288"/>
                      <a:pt x="93" y="288"/>
                    </a:cubicBezTo>
                    <a:cubicBezTo>
                      <a:pt x="91" y="288"/>
                      <a:pt x="89" y="287"/>
                      <a:pt x="87" y="286"/>
                    </a:cubicBezTo>
                    <a:cubicBezTo>
                      <a:pt x="56" y="255"/>
                      <a:pt x="56" y="255"/>
                      <a:pt x="56" y="255"/>
                    </a:cubicBezTo>
                    <a:cubicBezTo>
                      <a:pt x="53" y="252"/>
                      <a:pt x="53" y="247"/>
                      <a:pt x="56" y="244"/>
                    </a:cubicBezTo>
                    <a:moveTo>
                      <a:pt x="354" y="298"/>
                    </a:moveTo>
                    <a:cubicBezTo>
                      <a:pt x="324" y="329"/>
                      <a:pt x="324" y="329"/>
                      <a:pt x="324" y="329"/>
                    </a:cubicBezTo>
                    <a:cubicBezTo>
                      <a:pt x="321" y="332"/>
                      <a:pt x="316" y="332"/>
                      <a:pt x="313" y="329"/>
                    </a:cubicBezTo>
                    <a:cubicBezTo>
                      <a:pt x="309" y="326"/>
                      <a:pt x="309" y="321"/>
                      <a:pt x="313" y="318"/>
                    </a:cubicBezTo>
                    <a:cubicBezTo>
                      <a:pt x="330" y="301"/>
                      <a:pt x="330" y="301"/>
                      <a:pt x="330" y="301"/>
                    </a:cubicBezTo>
                    <a:cubicBezTo>
                      <a:pt x="149" y="301"/>
                      <a:pt x="149" y="301"/>
                      <a:pt x="149" y="301"/>
                    </a:cubicBezTo>
                    <a:cubicBezTo>
                      <a:pt x="144" y="301"/>
                      <a:pt x="141" y="297"/>
                      <a:pt x="141" y="293"/>
                    </a:cubicBezTo>
                    <a:cubicBezTo>
                      <a:pt x="141" y="288"/>
                      <a:pt x="144" y="285"/>
                      <a:pt x="149" y="285"/>
                    </a:cubicBezTo>
                    <a:cubicBezTo>
                      <a:pt x="329" y="285"/>
                      <a:pt x="329" y="285"/>
                      <a:pt x="329" y="285"/>
                    </a:cubicBezTo>
                    <a:cubicBezTo>
                      <a:pt x="313" y="268"/>
                      <a:pt x="313" y="268"/>
                      <a:pt x="313" y="268"/>
                    </a:cubicBezTo>
                    <a:cubicBezTo>
                      <a:pt x="309" y="265"/>
                      <a:pt x="309" y="260"/>
                      <a:pt x="313" y="256"/>
                    </a:cubicBezTo>
                    <a:cubicBezTo>
                      <a:pt x="314" y="255"/>
                      <a:pt x="316" y="254"/>
                      <a:pt x="318" y="254"/>
                    </a:cubicBezTo>
                    <a:cubicBezTo>
                      <a:pt x="320" y="254"/>
                      <a:pt x="322" y="255"/>
                      <a:pt x="324" y="256"/>
                    </a:cubicBezTo>
                    <a:cubicBezTo>
                      <a:pt x="354" y="287"/>
                      <a:pt x="354" y="287"/>
                      <a:pt x="354" y="287"/>
                    </a:cubicBezTo>
                    <a:cubicBezTo>
                      <a:pt x="358" y="290"/>
                      <a:pt x="358" y="295"/>
                      <a:pt x="354" y="298"/>
                    </a:cubicBezTo>
                  </a:path>
                </a:pathLst>
              </a:custGeom>
              <a:solidFill>
                <a:srgbClr val="8F3F7B"/>
              </a:solidFill>
              <a:ln>
                <a:noFill/>
              </a:ln>
              <a:extLst>
                <a:ext uri="{91240B29-F687-4F45-9708-019B960494DF}">
                  <a14:hiddenLine xmlns:a14="http://schemas.microsoft.com/office/drawing/2010/main" w="9525">
                    <a:solidFill>
                      <a:srgbClr val="000000"/>
                    </a:solidFill>
                    <a:round/>
                    <a:headEnd/>
                    <a:tailEnd/>
                  </a14:hiddenLine>
                </a:ext>
              </a:extLst>
            </p:spPr>
            <p:txBody>
              <a:bodyPr tIns="1080000" anchor="ctr"/>
              <a:lstStyle/>
              <a:p>
                <a:endParaRPr lang="en-US"/>
              </a:p>
            </p:txBody>
          </p:sp>
        </p:grpSp>
        <p:sp>
          <p:nvSpPr>
            <p:cNvPr id="60" name="Freeform: Shape 59">
              <a:extLst>
                <a:ext uri="{FF2B5EF4-FFF2-40B4-BE49-F238E27FC236}">
                  <a16:creationId xmlns:a16="http://schemas.microsoft.com/office/drawing/2014/main" id="{00AFC78D-A0BA-FD41-7240-896469F999EF}"/>
                </a:ext>
              </a:extLst>
            </p:cNvPr>
            <p:cNvSpPr/>
            <p:nvPr/>
          </p:nvSpPr>
          <p:spPr bwMode="auto">
            <a:xfrm>
              <a:off x="6660520" y="2048277"/>
              <a:ext cx="3486510" cy="768385"/>
            </a:xfrm>
            <a:custGeom>
              <a:avLst/>
              <a:gdLst>
                <a:gd name="connsiteX0" fmla="*/ 0 w 5062888"/>
                <a:gd name="connsiteY0" fmla="*/ 457681 h 727189"/>
                <a:gd name="connsiteX1" fmla="*/ 1424539 w 5062888"/>
                <a:gd name="connsiteY1" fmla="*/ 5294 h 727189"/>
                <a:gd name="connsiteX2" fmla="*/ 5062888 w 5062888"/>
                <a:gd name="connsiteY2" fmla="*/ 727189 h 727189"/>
              </a:gdLst>
              <a:ahLst/>
              <a:cxnLst>
                <a:cxn ang="0">
                  <a:pos x="connsiteX0" y="connsiteY0"/>
                </a:cxn>
                <a:cxn ang="0">
                  <a:pos x="connsiteX1" y="connsiteY1"/>
                </a:cxn>
                <a:cxn ang="0">
                  <a:pos x="connsiteX2" y="connsiteY2"/>
                </a:cxn>
              </a:cxnLst>
              <a:rect l="l" t="t" r="r" b="b"/>
              <a:pathLst>
                <a:path w="5062888" h="727189">
                  <a:moveTo>
                    <a:pt x="0" y="457681"/>
                  </a:moveTo>
                  <a:cubicBezTo>
                    <a:pt x="290362" y="209028"/>
                    <a:pt x="580724" y="-39624"/>
                    <a:pt x="1424539" y="5294"/>
                  </a:cubicBezTo>
                  <a:cubicBezTo>
                    <a:pt x="2268354" y="50212"/>
                    <a:pt x="3665621" y="388700"/>
                    <a:pt x="5062888" y="727189"/>
                  </a:cubicBezTo>
                </a:path>
              </a:pathLst>
            </a:custGeom>
            <a:noFill/>
            <a:ln w="25400" cap="flat" cmpd="sng" algn="ctr">
              <a:solidFill>
                <a:srgbClr val="FF0000"/>
              </a:solidFill>
              <a:prstDash val="solid"/>
              <a:round/>
              <a:headEnd type="triangle" w="med" len="med"/>
              <a:tailEnd type="triangl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
          <p:nvSpPr>
            <p:cNvPr id="61" name="Freeform: Shape 60">
              <a:extLst>
                <a:ext uri="{FF2B5EF4-FFF2-40B4-BE49-F238E27FC236}">
                  <a16:creationId xmlns:a16="http://schemas.microsoft.com/office/drawing/2014/main" id="{C9E58FE6-DDD6-0314-AF49-3543A2140145}"/>
                </a:ext>
              </a:extLst>
            </p:cNvPr>
            <p:cNvSpPr/>
            <p:nvPr/>
          </p:nvSpPr>
          <p:spPr bwMode="auto">
            <a:xfrm flipV="1">
              <a:off x="6645561" y="2936449"/>
              <a:ext cx="3535209" cy="636188"/>
            </a:xfrm>
            <a:custGeom>
              <a:avLst/>
              <a:gdLst>
                <a:gd name="connsiteX0" fmla="*/ 0 w 5062888"/>
                <a:gd name="connsiteY0" fmla="*/ 457681 h 727189"/>
                <a:gd name="connsiteX1" fmla="*/ 1424539 w 5062888"/>
                <a:gd name="connsiteY1" fmla="*/ 5294 h 727189"/>
                <a:gd name="connsiteX2" fmla="*/ 5062888 w 5062888"/>
                <a:gd name="connsiteY2" fmla="*/ 727189 h 727189"/>
              </a:gdLst>
              <a:ahLst/>
              <a:cxnLst>
                <a:cxn ang="0">
                  <a:pos x="connsiteX0" y="connsiteY0"/>
                </a:cxn>
                <a:cxn ang="0">
                  <a:pos x="connsiteX1" y="connsiteY1"/>
                </a:cxn>
                <a:cxn ang="0">
                  <a:pos x="connsiteX2" y="connsiteY2"/>
                </a:cxn>
              </a:cxnLst>
              <a:rect l="l" t="t" r="r" b="b"/>
              <a:pathLst>
                <a:path w="5062888" h="727189">
                  <a:moveTo>
                    <a:pt x="0" y="457681"/>
                  </a:moveTo>
                  <a:cubicBezTo>
                    <a:pt x="290362" y="209028"/>
                    <a:pt x="580724" y="-39624"/>
                    <a:pt x="1424539" y="5294"/>
                  </a:cubicBezTo>
                  <a:cubicBezTo>
                    <a:pt x="2268354" y="50212"/>
                    <a:pt x="3665621" y="388700"/>
                    <a:pt x="5062888" y="727189"/>
                  </a:cubicBezTo>
                </a:path>
              </a:pathLst>
            </a:custGeom>
            <a:noFill/>
            <a:ln w="25400" cap="flat" cmpd="sng" algn="ctr">
              <a:solidFill>
                <a:srgbClr val="FF0000"/>
              </a:solidFill>
              <a:prstDash val="solid"/>
              <a:round/>
              <a:headEnd type="triangle" w="med" len="med"/>
              <a:tailEnd type="triangl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
          <p:nvSpPr>
            <p:cNvPr id="62" name="Text Box 50">
              <a:extLst>
                <a:ext uri="{FF2B5EF4-FFF2-40B4-BE49-F238E27FC236}">
                  <a16:creationId xmlns:a16="http://schemas.microsoft.com/office/drawing/2014/main" id="{9A23EEB2-0FE6-942E-BF7B-4C98F98FE1F3}"/>
                </a:ext>
              </a:extLst>
            </p:cNvPr>
            <p:cNvSpPr txBox="1">
              <a:spLocks noChangeArrowheads="1"/>
            </p:cNvSpPr>
            <p:nvPr/>
          </p:nvSpPr>
          <p:spPr bwMode="auto">
            <a:xfrm>
              <a:off x="8811852" y="3438015"/>
              <a:ext cx="1285584" cy="479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000" tIns="46800" rIns="72000" bIns="46800">
              <a:spAutoFit/>
            </a:bodyPr>
            <a:lstStyle>
              <a:lvl1pPr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cs typeface="Arial" charset="0"/>
                </a:defRPr>
              </a:lvl1pPr>
              <a:lvl2pPr marL="742950" indent="-28575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cs typeface="Arial" charset="0"/>
                </a:defRPr>
              </a:lvl2pPr>
              <a:lvl3pPr marL="11430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cs typeface="Arial" charset="0"/>
                </a:defRPr>
              </a:lvl3pPr>
              <a:lvl4pPr marL="16002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cs typeface="Arial" charset="0"/>
                </a:defRPr>
              </a:lvl4pPr>
              <a:lvl5pPr marL="20574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cs typeface="Arial" charset="0"/>
                </a:defRPr>
              </a:lvl5pPr>
              <a:lvl6pPr marL="25146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cs typeface="Arial" charset="0"/>
                </a:defRPr>
              </a:lvl6pPr>
              <a:lvl7pPr marL="29718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cs typeface="Arial" charset="0"/>
                </a:defRPr>
              </a:lvl7pPr>
              <a:lvl8pPr marL="34290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cs typeface="Arial" charset="0"/>
                </a:defRPr>
              </a:lvl8pPr>
              <a:lvl9pPr marL="38862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cs typeface="Arial" charset="0"/>
                </a:defRPr>
              </a:lvl9pPr>
            </a:lstStyle>
            <a:p>
              <a:pPr eaLnBrk="1" hangingPunct="1">
                <a:spcBef>
                  <a:spcPts val="750"/>
                </a:spcBef>
                <a:buSzPct val="100000"/>
              </a:pPr>
              <a:r>
                <a:rPr lang="sv-SE" sz="1200" b="1">
                  <a:solidFill>
                    <a:srgbClr val="007B78"/>
                  </a:solidFill>
                  <a:ea typeface="Microsoft YaHei" pitchFamily="34" charset="-122"/>
                </a:rPr>
                <a:t>Multi-access PDU Session</a:t>
              </a:r>
            </a:p>
          </p:txBody>
        </p:sp>
        <p:grpSp>
          <p:nvGrpSpPr>
            <p:cNvPr id="63" name="Group 62">
              <a:extLst>
                <a:ext uri="{FF2B5EF4-FFF2-40B4-BE49-F238E27FC236}">
                  <a16:creationId xmlns:a16="http://schemas.microsoft.com/office/drawing/2014/main" id="{9A3F75FD-CA40-4EB5-DF1D-5380CA229350}"/>
                </a:ext>
              </a:extLst>
            </p:cNvPr>
            <p:cNvGrpSpPr/>
            <p:nvPr/>
          </p:nvGrpSpPr>
          <p:grpSpPr>
            <a:xfrm>
              <a:off x="9424588" y="2411592"/>
              <a:ext cx="467172" cy="955533"/>
              <a:chOff x="4743949" y="3104169"/>
              <a:chExt cx="467172" cy="955533"/>
            </a:xfrm>
          </p:grpSpPr>
          <p:sp>
            <p:nvSpPr>
              <p:cNvPr id="8192" name="Arc 8191">
                <a:extLst>
                  <a:ext uri="{FF2B5EF4-FFF2-40B4-BE49-F238E27FC236}">
                    <a16:creationId xmlns:a16="http://schemas.microsoft.com/office/drawing/2014/main" id="{CAA85ADF-D1F3-2C12-C115-76EE503CDAF1}"/>
                  </a:ext>
                </a:extLst>
              </p:cNvPr>
              <p:cNvSpPr/>
              <p:nvPr/>
            </p:nvSpPr>
            <p:spPr bwMode="auto">
              <a:xfrm>
                <a:off x="4743949" y="3114958"/>
                <a:ext cx="460578" cy="944744"/>
              </a:xfrm>
              <a:prstGeom prst="arc">
                <a:avLst>
                  <a:gd name="adj1" fmla="val 2215876"/>
                  <a:gd name="adj2" fmla="val 18530843"/>
                </a:avLst>
              </a:prstGeom>
              <a:noFill/>
              <a:ln w="50800" cap="flat" cmpd="sng" algn="ctr">
                <a:solidFill>
                  <a:srgbClr val="007B78"/>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
            <p:nvSpPr>
              <p:cNvPr id="8193" name="Arc 8192">
                <a:extLst>
                  <a:ext uri="{FF2B5EF4-FFF2-40B4-BE49-F238E27FC236}">
                    <a16:creationId xmlns:a16="http://schemas.microsoft.com/office/drawing/2014/main" id="{E4D9EFB6-9B09-8016-55DD-68F26F211B22}"/>
                  </a:ext>
                </a:extLst>
              </p:cNvPr>
              <p:cNvSpPr/>
              <p:nvPr/>
            </p:nvSpPr>
            <p:spPr bwMode="auto">
              <a:xfrm>
                <a:off x="4750543" y="3104169"/>
                <a:ext cx="460578" cy="944744"/>
              </a:xfrm>
              <a:prstGeom prst="arc">
                <a:avLst>
                  <a:gd name="adj1" fmla="val 19790243"/>
                  <a:gd name="adj2" fmla="val 1396047"/>
                </a:avLst>
              </a:prstGeom>
              <a:noFill/>
              <a:ln w="50800" cap="flat" cmpd="sng" algn="ctr">
                <a:solidFill>
                  <a:srgbClr val="007B78"/>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grpSp>
        <p:sp>
          <p:nvSpPr>
            <p:cNvPr id="8196" name="Cloud 8195">
              <a:extLst>
                <a:ext uri="{FF2B5EF4-FFF2-40B4-BE49-F238E27FC236}">
                  <a16:creationId xmlns:a16="http://schemas.microsoft.com/office/drawing/2014/main" id="{41C948D4-AA44-CB42-41F8-73214490C710}"/>
                </a:ext>
              </a:extLst>
            </p:cNvPr>
            <p:cNvSpPr/>
            <p:nvPr/>
          </p:nvSpPr>
          <p:spPr bwMode="auto">
            <a:xfrm>
              <a:off x="11415156" y="2657788"/>
              <a:ext cx="609426" cy="445891"/>
            </a:xfrm>
            <a:prstGeom prst="cloud">
              <a:avLst/>
            </a:prstGeom>
            <a:solidFill>
              <a:schemeClr val="bg1">
                <a:lumMod val="65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err="1">
                <a:ln>
                  <a:noFill/>
                </a:ln>
                <a:solidFill>
                  <a:schemeClr val="bg1"/>
                </a:solidFill>
                <a:effectLst/>
                <a:latin typeface="+mn-lt"/>
              </a:endParaRPr>
            </a:p>
          </p:txBody>
        </p:sp>
        <p:sp>
          <p:nvSpPr>
            <p:cNvPr id="8197" name="Freeform 7">
              <a:extLst>
                <a:ext uri="{FF2B5EF4-FFF2-40B4-BE49-F238E27FC236}">
                  <a16:creationId xmlns:a16="http://schemas.microsoft.com/office/drawing/2014/main" id="{39C61931-2DE0-9D44-D2B0-6E17C4A4D677}"/>
                </a:ext>
              </a:extLst>
            </p:cNvPr>
            <p:cNvSpPr>
              <a:spLocks noChangeAspect="1" noEditPoints="1"/>
            </p:cNvSpPr>
            <p:nvPr/>
          </p:nvSpPr>
          <p:spPr bwMode="auto">
            <a:xfrm>
              <a:off x="6331204" y="2606081"/>
              <a:ext cx="428398" cy="355683"/>
            </a:xfrm>
            <a:custGeom>
              <a:avLst/>
              <a:gdLst>
                <a:gd name="T0" fmla="*/ 2147483647 w 322"/>
                <a:gd name="T1" fmla="*/ 2147483647 h 267"/>
                <a:gd name="T2" fmla="*/ 2147483647 w 322"/>
                <a:gd name="T3" fmla="*/ 2147483647 h 267"/>
                <a:gd name="T4" fmla="*/ 2147483647 w 322"/>
                <a:gd name="T5" fmla="*/ 2147483647 h 267"/>
                <a:gd name="T6" fmla="*/ 2147483647 w 322"/>
                <a:gd name="T7" fmla="*/ 2147483647 h 267"/>
                <a:gd name="T8" fmla="*/ 2147483647 w 322"/>
                <a:gd name="T9" fmla="*/ 2147483647 h 267"/>
                <a:gd name="T10" fmla="*/ 2147483647 w 322"/>
                <a:gd name="T11" fmla="*/ 2147483647 h 267"/>
                <a:gd name="T12" fmla="*/ 2147483647 w 322"/>
                <a:gd name="T13" fmla="*/ 2147483647 h 267"/>
                <a:gd name="T14" fmla="*/ 2147483647 w 322"/>
                <a:gd name="T15" fmla="*/ 2147483647 h 267"/>
                <a:gd name="T16" fmla="*/ 2147483647 w 322"/>
                <a:gd name="T17" fmla="*/ 2147483647 h 267"/>
                <a:gd name="T18" fmla="*/ 2147483647 w 322"/>
                <a:gd name="T19" fmla="*/ 2147483647 h 267"/>
                <a:gd name="T20" fmla="*/ 2147483647 w 322"/>
                <a:gd name="T21" fmla="*/ 2147483647 h 267"/>
                <a:gd name="T22" fmla="*/ 2147483647 w 322"/>
                <a:gd name="T23" fmla="*/ 2147483647 h 267"/>
                <a:gd name="T24" fmla="*/ 2147483647 w 322"/>
                <a:gd name="T25" fmla="*/ 2147483647 h 267"/>
                <a:gd name="T26" fmla="*/ 2147483647 w 322"/>
                <a:gd name="T27" fmla="*/ 2147483647 h 267"/>
                <a:gd name="T28" fmla="*/ 2147483647 w 322"/>
                <a:gd name="T29" fmla="*/ 2147483647 h 267"/>
                <a:gd name="T30" fmla="*/ 0 w 322"/>
                <a:gd name="T31" fmla="*/ 2147483647 h 267"/>
                <a:gd name="T32" fmla="*/ 2147483647 w 322"/>
                <a:gd name="T33" fmla="*/ 2147483647 h 267"/>
                <a:gd name="T34" fmla="*/ 2147483647 w 322"/>
                <a:gd name="T35" fmla="*/ 2147483647 h 267"/>
                <a:gd name="T36" fmla="*/ 2147483647 w 322"/>
                <a:gd name="T37" fmla="*/ 2147483647 h 267"/>
                <a:gd name="T38" fmla="*/ 2147483647 w 322"/>
                <a:gd name="T39" fmla="*/ 2147483647 h 267"/>
                <a:gd name="T40" fmla="*/ 2147483647 w 322"/>
                <a:gd name="T41" fmla="*/ 2147483647 h 267"/>
                <a:gd name="T42" fmla="*/ 2147483647 w 322"/>
                <a:gd name="T43" fmla="*/ 2147483647 h 267"/>
                <a:gd name="T44" fmla="*/ 2147483647 w 322"/>
                <a:gd name="T45" fmla="*/ 2147483647 h 267"/>
                <a:gd name="T46" fmla="*/ 2147483647 w 322"/>
                <a:gd name="T47" fmla="*/ 2147483647 h 267"/>
                <a:gd name="T48" fmla="*/ 2147483647 w 322"/>
                <a:gd name="T49" fmla="*/ 2147483647 h 267"/>
                <a:gd name="T50" fmla="*/ 2147483647 w 322"/>
                <a:gd name="T51" fmla="*/ 2147483647 h 267"/>
                <a:gd name="T52" fmla="*/ 2147483647 w 322"/>
                <a:gd name="T53" fmla="*/ 2147483647 h 267"/>
                <a:gd name="T54" fmla="*/ 2147483647 w 322"/>
                <a:gd name="T55" fmla="*/ 2147483647 h 267"/>
                <a:gd name="T56" fmla="*/ 2147483647 w 322"/>
                <a:gd name="T57" fmla="*/ 2147483647 h 267"/>
                <a:gd name="T58" fmla="*/ 2147483647 w 322"/>
                <a:gd name="T59" fmla="*/ 2147483647 h 267"/>
                <a:gd name="T60" fmla="*/ 2147483647 w 322"/>
                <a:gd name="T61" fmla="*/ 2147483647 h 267"/>
                <a:gd name="T62" fmla="*/ 2147483647 w 322"/>
                <a:gd name="T63" fmla="*/ 2147483647 h 267"/>
                <a:gd name="T64" fmla="*/ 2147483647 w 322"/>
                <a:gd name="T65" fmla="*/ 2147483647 h 267"/>
                <a:gd name="T66" fmla="*/ 2147483647 w 322"/>
                <a:gd name="T67" fmla="*/ 2147483647 h 267"/>
                <a:gd name="T68" fmla="*/ 2147483647 w 322"/>
                <a:gd name="T69" fmla="*/ 2147483647 h 267"/>
                <a:gd name="T70" fmla="*/ 2147483647 w 322"/>
                <a:gd name="T71" fmla="*/ 2147483647 h 267"/>
                <a:gd name="T72" fmla="*/ 2147483647 w 322"/>
                <a:gd name="T73" fmla="*/ 2147483647 h 267"/>
                <a:gd name="T74" fmla="*/ 2147483647 w 322"/>
                <a:gd name="T75" fmla="*/ 2147483647 h 267"/>
                <a:gd name="T76" fmla="*/ 2147483647 w 322"/>
                <a:gd name="T77" fmla="*/ 2147483647 h 267"/>
                <a:gd name="T78" fmla="*/ 2147483647 w 322"/>
                <a:gd name="T79" fmla="*/ 2147483647 h 267"/>
                <a:gd name="T80" fmla="*/ 2147483647 w 322"/>
                <a:gd name="T81" fmla="*/ 2147483647 h 267"/>
                <a:gd name="T82" fmla="*/ 2147483647 w 322"/>
                <a:gd name="T83" fmla="*/ 2147483647 h 267"/>
                <a:gd name="T84" fmla="*/ 2147483647 w 322"/>
                <a:gd name="T85" fmla="*/ 2147483647 h 267"/>
                <a:gd name="T86" fmla="*/ 2147483647 w 322"/>
                <a:gd name="T87" fmla="*/ 2147483647 h 267"/>
                <a:gd name="T88" fmla="*/ 2147483647 w 322"/>
                <a:gd name="T89" fmla="*/ 2147483647 h 267"/>
                <a:gd name="T90" fmla="*/ 2147483647 w 322"/>
                <a:gd name="T91" fmla="*/ 2147483647 h 267"/>
                <a:gd name="T92" fmla="*/ 2147483647 w 322"/>
                <a:gd name="T93" fmla="*/ 2147483647 h 267"/>
                <a:gd name="T94" fmla="*/ 2147483647 w 322"/>
                <a:gd name="T95" fmla="*/ 2147483647 h 2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22" h="267">
                  <a:moveTo>
                    <a:pt x="140" y="181"/>
                  </a:moveTo>
                  <a:cubicBezTo>
                    <a:pt x="140" y="224"/>
                    <a:pt x="140" y="224"/>
                    <a:pt x="140" y="224"/>
                  </a:cubicBezTo>
                  <a:cubicBezTo>
                    <a:pt x="140" y="228"/>
                    <a:pt x="144" y="232"/>
                    <a:pt x="148" y="232"/>
                  </a:cubicBezTo>
                  <a:cubicBezTo>
                    <a:pt x="153" y="232"/>
                    <a:pt x="156" y="228"/>
                    <a:pt x="156" y="224"/>
                  </a:cubicBezTo>
                  <a:cubicBezTo>
                    <a:pt x="156" y="181"/>
                    <a:pt x="156" y="181"/>
                    <a:pt x="156" y="181"/>
                  </a:cubicBezTo>
                  <a:cubicBezTo>
                    <a:pt x="156" y="176"/>
                    <a:pt x="153" y="173"/>
                    <a:pt x="148" y="173"/>
                  </a:cubicBezTo>
                  <a:cubicBezTo>
                    <a:pt x="144" y="173"/>
                    <a:pt x="140" y="176"/>
                    <a:pt x="140" y="181"/>
                  </a:cubicBezTo>
                  <a:close/>
                  <a:moveTo>
                    <a:pt x="182" y="173"/>
                  </a:moveTo>
                  <a:cubicBezTo>
                    <a:pt x="178" y="173"/>
                    <a:pt x="174" y="176"/>
                    <a:pt x="174" y="181"/>
                  </a:cubicBezTo>
                  <a:cubicBezTo>
                    <a:pt x="174" y="223"/>
                    <a:pt x="174" y="223"/>
                    <a:pt x="174" y="223"/>
                  </a:cubicBezTo>
                  <a:cubicBezTo>
                    <a:pt x="174" y="227"/>
                    <a:pt x="178" y="231"/>
                    <a:pt x="182" y="231"/>
                  </a:cubicBezTo>
                  <a:cubicBezTo>
                    <a:pt x="212" y="231"/>
                    <a:pt x="212" y="231"/>
                    <a:pt x="212" y="231"/>
                  </a:cubicBezTo>
                  <a:cubicBezTo>
                    <a:pt x="217" y="231"/>
                    <a:pt x="220" y="227"/>
                    <a:pt x="220" y="223"/>
                  </a:cubicBezTo>
                  <a:cubicBezTo>
                    <a:pt x="220" y="181"/>
                    <a:pt x="220" y="181"/>
                    <a:pt x="220" y="181"/>
                  </a:cubicBezTo>
                  <a:cubicBezTo>
                    <a:pt x="220" y="176"/>
                    <a:pt x="217" y="173"/>
                    <a:pt x="212" y="173"/>
                  </a:cubicBezTo>
                  <a:lnTo>
                    <a:pt x="182" y="173"/>
                  </a:lnTo>
                  <a:close/>
                  <a:moveTo>
                    <a:pt x="247" y="173"/>
                  </a:moveTo>
                  <a:cubicBezTo>
                    <a:pt x="242" y="173"/>
                    <a:pt x="239" y="176"/>
                    <a:pt x="239" y="181"/>
                  </a:cubicBezTo>
                  <a:cubicBezTo>
                    <a:pt x="239" y="223"/>
                    <a:pt x="239" y="223"/>
                    <a:pt x="239" y="223"/>
                  </a:cubicBezTo>
                  <a:cubicBezTo>
                    <a:pt x="239" y="227"/>
                    <a:pt x="242" y="231"/>
                    <a:pt x="247" y="231"/>
                  </a:cubicBezTo>
                  <a:cubicBezTo>
                    <a:pt x="277" y="231"/>
                    <a:pt x="277" y="231"/>
                    <a:pt x="277" y="231"/>
                  </a:cubicBezTo>
                  <a:cubicBezTo>
                    <a:pt x="281" y="231"/>
                    <a:pt x="285" y="227"/>
                    <a:pt x="285" y="223"/>
                  </a:cubicBezTo>
                  <a:cubicBezTo>
                    <a:pt x="285" y="181"/>
                    <a:pt x="285" y="181"/>
                    <a:pt x="285" y="181"/>
                  </a:cubicBezTo>
                  <a:cubicBezTo>
                    <a:pt x="285" y="176"/>
                    <a:pt x="281" y="173"/>
                    <a:pt x="277" y="173"/>
                  </a:cubicBezTo>
                  <a:lnTo>
                    <a:pt x="247" y="173"/>
                  </a:lnTo>
                  <a:close/>
                  <a:moveTo>
                    <a:pt x="314" y="173"/>
                  </a:moveTo>
                  <a:cubicBezTo>
                    <a:pt x="318" y="173"/>
                    <a:pt x="322" y="169"/>
                    <a:pt x="322" y="165"/>
                  </a:cubicBezTo>
                  <a:cubicBezTo>
                    <a:pt x="322" y="150"/>
                    <a:pt x="322" y="150"/>
                    <a:pt x="322" y="150"/>
                  </a:cubicBezTo>
                  <a:cubicBezTo>
                    <a:pt x="322" y="142"/>
                    <a:pt x="315" y="135"/>
                    <a:pt x="307" y="135"/>
                  </a:cubicBezTo>
                  <a:cubicBezTo>
                    <a:pt x="15" y="135"/>
                    <a:pt x="15" y="135"/>
                    <a:pt x="15" y="135"/>
                  </a:cubicBezTo>
                  <a:cubicBezTo>
                    <a:pt x="7" y="135"/>
                    <a:pt x="0" y="142"/>
                    <a:pt x="0" y="150"/>
                  </a:cubicBezTo>
                  <a:cubicBezTo>
                    <a:pt x="0" y="252"/>
                    <a:pt x="0" y="252"/>
                    <a:pt x="0" y="252"/>
                  </a:cubicBezTo>
                  <a:cubicBezTo>
                    <a:pt x="0" y="261"/>
                    <a:pt x="7" y="267"/>
                    <a:pt x="15" y="267"/>
                  </a:cubicBezTo>
                  <a:cubicBezTo>
                    <a:pt x="307" y="267"/>
                    <a:pt x="307" y="267"/>
                    <a:pt x="307" y="267"/>
                  </a:cubicBezTo>
                  <a:cubicBezTo>
                    <a:pt x="315" y="267"/>
                    <a:pt x="322" y="261"/>
                    <a:pt x="322" y="252"/>
                  </a:cubicBezTo>
                  <a:cubicBezTo>
                    <a:pt x="322" y="196"/>
                    <a:pt x="322" y="196"/>
                    <a:pt x="322" y="196"/>
                  </a:cubicBezTo>
                  <a:cubicBezTo>
                    <a:pt x="322" y="192"/>
                    <a:pt x="318" y="188"/>
                    <a:pt x="314" y="188"/>
                  </a:cubicBezTo>
                  <a:cubicBezTo>
                    <a:pt x="310" y="188"/>
                    <a:pt x="306" y="192"/>
                    <a:pt x="306" y="196"/>
                  </a:cubicBezTo>
                  <a:cubicBezTo>
                    <a:pt x="306" y="251"/>
                    <a:pt x="306" y="251"/>
                    <a:pt x="306" y="251"/>
                  </a:cubicBezTo>
                  <a:cubicBezTo>
                    <a:pt x="16" y="251"/>
                    <a:pt x="16" y="251"/>
                    <a:pt x="16" y="251"/>
                  </a:cubicBezTo>
                  <a:cubicBezTo>
                    <a:pt x="16" y="151"/>
                    <a:pt x="16" y="151"/>
                    <a:pt x="16" y="151"/>
                  </a:cubicBezTo>
                  <a:cubicBezTo>
                    <a:pt x="306" y="151"/>
                    <a:pt x="306" y="151"/>
                    <a:pt x="306" y="151"/>
                  </a:cubicBezTo>
                  <a:cubicBezTo>
                    <a:pt x="306" y="165"/>
                    <a:pt x="306" y="165"/>
                    <a:pt x="306" y="165"/>
                  </a:cubicBezTo>
                  <a:cubicBezTo>
                    <a:pt x="306" y="169"/>
                    <a:pt x="310" y="173"/>
                    <a:pt x="314" y="173"/>
                  </a:cubicBezTo>
                  <a:close/>
                  <a:moveTo>
                    <a:pt x="37" y="181"/>
                  </a:moveTo>
                  <a:cubicBezTo>
                    <a:pt x="37" y="224"/>
                    <a:pt x="37" y="224"/>
                    <a:pt x="37" y="224"/>
                  </a:cubicBezTo>
                  <a:cubicBezTo>
                    <a:pt x="37" y="228"/>
                    <a:pt x="41" y="232"/>
                    <a:pt x="45" y="232"/>
                  </a:cubicBezTo>
                  <a:cubicBezTo>
                    <a:pt x="50" y="232"/>
                    <a:pt x="53" y="228"/>
                    <a:pt x="53" y="224"/>
                  </a:cubicBezTo>
                  <a:cubicBezTo>
                    <a:pt x="53" y="181"/>
                    <a:pt x="53" y="181"/>
                    <a:pt x="53" y="181"/>
                  </a:cubicBezTo>
                  <a:cubicBezTo>
                    <a:pt x="53" y="176"/>
                    <a:pt x="50" y="173"/>
                    <a:pt x="45" y="173"/>
                  </a:cubicBezTo>
                  <a:cubicBezTo>
                    <a:pt x="41" y="173"/>
                    <a:pt x="37" y="176"/>
                    <a:pt x="37" y="181"/>
                  </a:cubicBezTo>
                  <a:close/>
                  <a:moveTo>
                    <a:pt x="106" y="181"/>
                  </a:moveTo>
                  <a:cubicBezTo>
                    <a:pt x="106" y="224"/>
                    <a:pt x="106" y="224"/>
                    <a:pt x="106" y="224"/>
                  </a:cubicBezTo>
                  <a:cubicBezTo>
                    <a:pt x="106" y="228"/>
                    <a:pt x="109" y="232"/>
                    <a:pt x="114" y="232"/>
                  </a:cubicBezTo>
                  <a:cubicBezTo>
                    <a:pt x="118" y="232"/>
                    <a:pt x="122" y="228"/>
                    <a:pt x="122" y="224"/>
                  </a:cubicBezTo>
                  <a:cubicBezTo>
                    <a:pt x="122" y="181"/>
                    <a:pt x="122" y="181"/>
                    <a:pt x="122" y="181"/>
                  </a:cubicBezTo>
                  <a:cubicBezTo>
                    <a:pt x="122" y="176"/>
                    <a:pt x="118" y="173"/>
                    <a:pt x="114" y="173"/>
                  </a:cubicBezTo>
                  <a:cubicBezTo>
                    <a:pt x="109" y="173"/>
                    <a:pt x="106" y="176"/>
                    <a:pt x="106" y="181"/>
                  </a:cubicBezTo>
                  <a:close/>
                  <a:moveTo>
                    <a:pt x="71" y="181"/>
                  </a:moveTo>
                  <a:cubicBezTo>
                    <a:pt x="71" y="224"/>
                    <a:pt x="71" y="224"/>
                    <a:pt x="71" y="224"/>
                  </a:cubicBezTo>
                  <a:cubicBezTo>
                    <a:pt x="71" y="228"/>
                    <a:pt x="75" y="232"/>
                    <a:pt x="79" y="232"/>
                  </a:cubicBezTo>
                  <a:cubicBezTo>
                    <a:pt x="84" y="232"/>
                    <a:pt x="87" y="228"/>
                    <a:pt x="87" y="224"/>
                  </a:cubicBezTo>
                  <a:cubicBezTo>
                    <a:pt x="87" y="181"/>
                    <a:pt x="87" y="181"/>
                    <a:pt x="87" y="181"/>
                  </a:cubicBezTo>
                  <a:cubicBezTo>
                    <a:pt x="87" y="176"/>
                    <a:pt x="84" y="173"/>
                    <a:pt x="79" y="173"/>
                  </a:cubicBezTo>
                  <a:cubicBezTo>
                    <a:pt x="75" y="173"/>
                    <a:pt x="71" y="176"/>
                    <a:pt x="71" y="181"/>
                  </a:cubicBezTo>
                  <a:close/>
                  <a:moveTo>
                    <a:pt x="76" y="51"/>
                  </a:moveTo>
                  <a:cubicBezTo>
                    <a:pt x="76" y="51"/>
                    <a:pt x="76" y="51"/>
                    <a:pt x="76" y="51"/>
                  </a:cubicBezTo>
                  <a:cubicBezTo>
                    <a:pt x="100" y="28"/>
                    <a:pt x="130" y="16"/>
                    <a:pt x="161" y="16"/>
                  </a:cubicBezTo>
                  <a:cubicBezTo>
                    <a:pt x="192" y="16"/>
                    <a:pt x="223" y="28"/>
                    <a:pt x="246" y="51"/>
                  </a:cubicBezTo>
                  <a:cubicBezTo>
                    <a:pt x="250" y="55"/>
                    <a:pt x="255" y="55"/>
                    <a:pt x="258" y="51"/>
                  </a:cubicBezTo>
                  <a:cubicBezTo>
                    <a:pt x="259" y="50"/>
                    <a:pt x="260" y="48"/>
                    <a:pt x="260" y="46"/>
                  </a:cubicBezTo>
                  <a:cubicBezTo>
                    <a:pt x="260" y="44"/>
                    <a:pt x="259" y="42"/>
                    <a:pt x="258" y="40"/>
                  </a:cubicBezTo>
                  <a:cubicBezTo>
                    <a:pt x="231" y="13"/>
                    <a:pt x="196" y="0"/>
                    <a:pt x="161" y="0"/>
                  </a:cubicBezTo>
                  <a:cubicBezTo>
                    <a:pt x="126" y="0"/>
                    <a:pt x="91" y="13"/>
                    <a:pt x="65" y="40"/>
                  </a:cubicBezTo>
                  <a:cubicBezTo>
                    <a:pt x="62" y="43"/>
                    <a:pt x="62" y="48"/>
                    <a:pt x="65" y="51"/>
                  </a:cubicBezTo>
                  <a:cubicBezTo>
                    <a:pt x="68" y="55"/>
                    <a:pt x="73" y="55"/>
                    <a:pt x="76" y="51"/>
                  </a:cubicBezTo>
                  <a:close/>
                  <a:moveTo>
                    <a:pt x="119" y="95"/>
                  </a:moveTo>
                  <a:cubicBezTo>
                    <a:pt x="116" y="98"/>
                    <a:pt x="116" y="103"/>
                    <a:pt x="119" y="106"/>
                  </a:cubicBezTo>
                  <a:cubicBezTo>
                    <a:pt x="122" y="109"/>
                    <a:pt x="127" y="109"/>
                    <a:pt x="130" y="106"/>
                  </a:cubicBezTo>
                  <a:cubicBezTo>
                    <a:pt x="139" y="97"/>
                    <a:pt x="150" y="93"/>
                    <a:pt x="161" y="93"/>
                  </a:cubicBezTo>
                  <a:cubicBezTo>
                    <a:pt x="172" y="93"/>
                    <a:pt x="183" y="97"/>
                    <a:pt x="192" y="106"/>
                  </a:cubicBezTo>
                  <a:cubicBezTo>
                    <a:pt x="195" y="109"/>
                    <a:pt x="200" y="109"/>
                    <a:pt x="203" y="106"/>
                  </a:cubicBezTo>
                  <a:cubicBezTo>
                    <a:pt x="205" y="104"/>
                    <a:pt x="206" y="102"/>
                    <a:pt x="206" y="100"/>
                  </a:cubicBezTo>
                  <a:cubicBezTo>
                    <a:pt x="206" y="98"/>
                    <a:pt x="205" y="96"/>
                    <a:pt x="203" y="95"/>
                  </a:cubicBezTo>
                  <a:cubicBezTo>
                    <a:pt x="192" y="83"/>
                    <a:pt x="176" y="77"/>
                    <a:pt x="161" y="77"/>
                  </a:cubicBezTo>
                  <a:cubicBezTo>
                    <a:pt x="146" y="77"/>
                    <a:pt x="131" y="83"/>
                    <a:pt x="119" y="95"/>
                  </a:cubicBezTo>
                  <a:close/>
                  <a:moveTo>
                    <a:pt x="231" y="79"/>
                  </a:moveTo>
                  <a:cubicBezTo>
                    <a:pt x="232" y="77"/>
                    <a:pt x="233" y="75"/>
                    <a:pt x="233" y="73"/>
                  </a:cubicBezTo>
                  <a:cubicBezTo>
                    <a:pt x="233" y="71"/>
                    <a:pt x="232" y="69"/>
                    <a:pt x="231" y="67"/>
                  </a:cubicBezTo>
                  <a:cubicBezTo>
                    <a:pt x="211" y="48"/>
                    <a:pt x="186" y="39"/>
                    <a:pt x="161" y="39"/>
                  </a:cubicBezTo>
                  <a:cubicBezTo>
                    <a:pt x="136" y="39"/>
                    <a:pt x="111" y="48"/>
                    <a:pt x="92" y="67"/>
                  </a:cubicBezTo>
                  <a:cubicBezTo>
                    <a:pt x="89" y="71"/>
                    <a:pt x="89" y="76"/>
                    <a:pt x="92" y="79"/>
                  </a:cubicBezTo>
                  <a:cubicBezTo>
                    <a:pt x="95" y="82"/>
                    <a:pt x="100" y="82"/>
                    <a:pt x="103" y="79"/>
                  </a:cubicBezTo>
                  <a:cubicBezTo>
                    <a:pt x="119" y="63"/>
                    <a:pt x="140" y="55"/>
                    <a:pt x="161" y="55"/>
                  </a:cubicBezTo>
                  <a:cubicBezTo>
                    <a:pt x="182" y="55"/>
                    <a:pt x="203" y="63"/>
                    <a:pt x="219" y="79"/>
                  </a:cubicBezTo>
                  <a:cubicBezTo>
                    <a:pt x="222" y="82"/>
                    <a:pt x="227" y="82"/>
                    <a:pt x="231" y="79"/>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v-SE"/>
            </a:p>
          </p:txBody>
        </p:sp>
        <p:sp>
          <p:nvSpPr>
            <p:cNvPr id="8198" name="TextBox 8197">
              <a:extLst>
                <a:ext uri="{FF2B5EF4-FFF2-40B4-BE49-F238E27FC236}">
                  <a16:creationId xmlns:a16="http://schemas.microsoft.com/office/drawing/2014/main" id="{B93E27D9-456E-738F-08FA-25169607D9AD}"/>
                </a:ext>
              </a:extLst>
            </p:cNvPr>
            <p:cNvSpPr txBox="1"/>
            <p:nvPr/>
          </p:nvSpPr>
          <p:spPr>
            <a:xfrm>
              <a:off x="5734658" y="3037960"/>
              <a:ext cx="976723" cy="553998"/>
            </a:xfrm>
            <a:prstGeom prst="rect">
              <a:avLst/>
            </a:prstGeom>
            <a:noFill/>
          </p:spPr>
          <p:txBody>
            <a:bodyPr wrap="square" rtlCol="0">
              <a:spAutoFit/>
            </a:bodyPr>
            <a:lstStyle/>
            <a:p>
              <a:pPr marL="0" indent="0" algn="ctr">
                <a:buNone/>
              </a:pPr>
              <a:r>
                <a:rPr lang="de-DE" sz="1000" b="1"/>
                <a:t>MASQUE / MP-QUIC client</a:t>
              </a:r>
            </a:p>
          </p:txBody>
        </p:sp>
        <p:sp>
          <p:nvSpPr>
            <p:cNvPr id="8199" name="TextBox 8198">
              <a:extLst>
                <a:ext uri="{FF2B5EF4-FFF2-40B4-BE49-F238E27FC236}">
                  <a16:creationId xmlns:a16="http://schemas.microsoft.com/office/drawing/2014/main" id="{74899967-3D6B-5C3C-8386-18CCF340667E}"/>
                </a:ext>
              </a:extLst>
            </p:cNvPr>
            <p:cNvSpPr txBox="1"/>
            <p:nvPr/>
          </p:nvSpPr>
          <p:spPr>
            <a:xfrm>
              <a:off x="10060996" y="3216977"/>
              <a:ext cx="976723" cy="553998"/>
            </a:xfrm>
            <a:prstGeom prst="rect">
              <a:avLst/>
            </a:prstGeom>
            <a:noFill/>
          </p:spPr>
          <p:txBody>
            <a:bodyPr wrap="square" rtlCol="0">
              <a:spAutoFit/>
            </a:bodyPr>
            <a:lstStyle/>
            <a:p>
              <a:pPr marL="0" indent="0" algn="ctr">
                <a:buNone/>
              </a:pPr>
              <a:r>
                <a:rPr lang="de-DE" sz="1000" b="1"/>
                <a:t>MASQUE / MP-QUIC proxy</a:t>
              </a:r>
            </a:p>
          </p:txBody>
        </p:sp>
        <p:grpSp>
          <p:nvGrpSpPr>
            <p:cNvPr id="8200" name="Group 39">
              <a:extLst>
                <a:ext uri="{FF2B5EF4-FFF2-40B4-BE49-F238E27FC236}">
                  <a16:creationId xmlns:a16="http://schemas.microsoft.com/office/drawing/2014/main" id="{19138187-8E51-3860-4BA8-F1EAFD07144B}"/>
                </a:ext>
              </a:extLst>
            </p:cNvPr>
            <p:cNvGrpSpPr>
              <a:grpSpLocks noChangeAspect="1"/>
            </p:cNvGrpSpPr>
            <p:nvPr/>
          </p:nvGrpSpPr>
          <p:grpSpPr bwMode="auto">
            <a:xfrm>
              <a:off x="8647153" y="1348158"/>
              <a:ext cx="490728" cy="702971"/>
              <a:chOff x="239" y="1832"/>
              <a:chExt cx="363" cy="520"/>
            </a:xfrm>
          </p:grpSpPr>
          <p:sp>
            <p:nvSpPr>
              <p:cNvPr id="8201" name="AutoShape 40">
                <a:extLst>
                  <a:ext uri="{FF2B5EF4-FFF2-40B4-BE49-F238E27FC236}">
                    <a16:creationId xmlns:a16="http://schemas.microsoft.com/office/drawing/2014/main" id="{F1DB18BA-575D-A630-28E2-245B02054F94}"/>
                  </a:ext>
                </a:extLst>
              </p:cNvPr>
              <p:cNvSpPr>
                <a:spLocks noChangeAspect="1" noChangeArrowheads="1"/>
              </p:cNvSpPr>
              <p:nvPr/>
            </p:nvSpPr>
            <p:spPr bwMode="auto">
              <a:xfrm>
                <a:off x="246" y="1980"/>
                <a:ext cx="350" cy="366"/>
              </a:xfrm>
              <a:prstGeom prst="roundRect">
                <a:avLst>
                  <a:gd name="adj" fmla="val 9356"/>
                </a:avLst>
              </a:prstGeom>
              <a:solidFill>
                <a:schemeClr val="bg1"/>
              </a:solidFill>
              <a:ln w="12700" algn="ctr">
                <a:solidFill>
                  <a:schemeClr val="bg1"/>
                </a:solidFill>
                <a:round/>
                <a:headEnd/>
                <a:tailEnd/>
              </a:ln>
            </p:spPr>
            <p:txBody>
              <a:bodyPr wrap="none" lIns="0" r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8202" name="Oval 41">
                <a:extLst>
                  <a:ext uri="{FF2B5EF4-FFF2-40B4-BE49-F238E27FC236}">
                    <a16:creationId xmlns:a16="http://schemas.microsoft.com/office/drawing/2014/main" id="{A1FEF75B-78CF-FB66-61F9-28463F6707C3}"/>
                  </a:ext>
                </a:extLst>
              </p:cNvPr>
              <p:cNvSpPr>
                <a:spLocks noChangeAspect="1" noChangeArrowheads="1"/>
              </p:cNvSpPr>
              <p:nvPr/>
            </p:nvSpPr>
            <p:spPr bwMode="auto">
              <a:xfrm>
                <a:off x="244" y="1839"/>
                <a:ext cx="352" cy="355"/>
              </a:xfrm>
              <a:prstGeom prst="ellipse">
                <a:avLst/>
              </a:prstGeom>
              <a:solidFill>
                <a:schemeClr val="bg1"/>
              </a:solidFill>
              <a:ln w="12700" algn="ctr">
                <a:solidFill>
                  <a:schemeClr val="bg1"/>
                </a:solidFill>
                <a:round/>
                <a:headEnd/>
                <a:tailEnd/>
              </a:ln>
            </p:spPr>
            <p:txBody>
              <a:bodyPr wrap="none" lIns="0" r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8203" name="Text Box 42">
                <a:extLst>
                  <a:ext uri="{FF2B5EF4-FFF2-40B4-BE49-F238E27FC236}">
                    <a16:creationId xmlns:a16="http://schemas.microsoft.com/office/drawing/2014/main" id="{2EBB77D7-7D86-12A5-C4CA-883A40610043}"/>
                  </a:ext>
                </a:extLst>
              </p:cNvPr>
              <p:cNvSpPr txBox="1">
                <a:spLocks noChangeAspect="1" noChangeArrowheads="1"/>
              </p:cNvSpPr>
              <p:nvPr/>
            </p:nvSpPr>
            <p:spPr bwMode="auto">
              <a:xfrm>
                <a:off x="256" y="2115"/>
                <a:ext cx="327" cy="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lIns="0" tIns="0" rIns="0" b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lnSpc>
                    <a:spcPct val="80000"/>
                  </a:lnSpc>
                  <a:spcBef>
                    <a:spcPct val="0"/>
                  </a:spcBef>
                  <a:buClrTx/>
                  <a:buFontTx/>
                  <a:buNone/>
                </a:pPr>
                <a:r>
                  <a:rPr lang="en-US" altLang="en-US" sz="1000">
                    <a:solidFill>
                      <a:srgbClr val="8F3F7B"/>
                    </a:solidFill>
                    <a:ea typeface="MS PGothic" panose="020B0600070205080204" pitchFamily="34" charset="-128"/>
                    <a:cs typeface="MS PGothic" panose="020B0600070205080204" pitchFamily="34" charset="-128"/>
                  </a:rPr>
                  <a:t>W-AGF</a:t>
                </a:r>
                <a:r>
                  <a:rPr lang="en-US" altLang="en-US" sz="1100">
                    <a:solidFill>
                      <a:srgbClr val="8F3F7B"/>
                    </a:solidFill>
                    <a:ea typeface="MS PGothic" panose="020B0600070205080204" pitchFamily="34" charset="-128"/>
                    <a:cs typeface="MS PGothic" panose="020B0600070205080204" pitchFamily="34" charset="-128"/>
                  </a:rPr>
                  <a:t> </a:t>
                </a:r>
              </a:p>
            </p:txBody>
          </p:sp>
          <p:sp>
            <p:nvSpPr>
              <p:cNvPr id="8204" name="Rectangle 43">
                <a:extLst>
                  <a:ext uri="{FF2B5EF4-FFF2-40B4-BE49-F238E27FC236}">
                    <a16:creationId xmlns:a16="http://schemas.microsoft.com/office/drawing/2014/main" id="{619BBB70-372D-5AC6-126A-674F9296CAF5}"/>
                  </a:ext>
                </a:extLst>
              </p:cNvPr>
              <p:cNvSpPr>
                <a:spLocks noChangeAspect="1" noChangeArrowheads="1"/>
              </p:cNvSpPr>
              <p:nvPr/>
            </p:nvSpPr>
            <p:spPr bwMode="auto">
              <a:xfrm>
                <a:off x="239" y="1832"/>
                <a:ext cx="363" cy="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none" lIns="72000" rIns="7200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8205" name="Freeform 10">
                <a:extLst>
                  <a:ext uri="{FF2B5EF4-FFF2-40B4-BE49-F238E27FC236}">
                    <a16:creationId xmlns:a16="http://schemas.microsoft.com/office/drawing/2014/main" id="{C8C9A6F9-3175-7E81-45EE-18BC807591CF}"/>
                  </a:ext>
                </a:extLst>
              </p:cNvPr>
              <p:cNvSpPr>
                <a:spLocks noChangeAspect="1" noEditPoints="1"/>
              </p:cNvSpPr>
              <p:nvPr/>
            </p:nvSpPr>
            <p:spPr bwMode="auto">
              <a:xfrm>
                <a:off x="239" y="1832"/>
                <a:ext cx="363" cy="520"/>
              </a:xfrm>
              <a:custGeom>
                <a:avLst/>
                <a:gdLst>
                  <a:gd name="T0" fmla="*/ 345639 w 410"/>
                  <a:gd name="T1" fmla="*/ 196680 h 589"/>
                  <a:gd name="T2" fmla="*/ 324585 w 410"/>
                  <a:gd name="T3" fmla="*/ 475516 h 589"/>
                  <a:gd name="T4" fmla="*/ 14036 w 410"/>
                  <a:gd name="T5" fmla="*/ 455599 h 589"/>
                  <a:gd name="T6" fmla="*/ 179837 w 410"/>
                  <a:gd name="T7" fmla="*/ 13278 h 589"/>
                  <a:gd name="T8" fmla="*/ 352658 w 410"/>
                  <a:gd name="T9" fmla="*/ 176762 h 589"/>
                  <a:gd name="T10" fmla="*/ 359675 w 410"/>
                  <a:gd name="T11" fmla="*/ 170124 h 589"/>
                  <a:gd name="T12" fmla="*/ 0 w 410"/>
                  <a:gd name="T13" fmla="*/ 170124 h 589"/>
                  <a:gd name="T14" fmla="*/ 35967 w 410"/>
                  <a:gd name="T15" fmla="*/ 488793 h 589"/>
                  <a:gd name="T16" fmla="*/ 359675 w 410"/>
                  <a:gd name="T17" fmla="*/ 455599 h 589"/>
                  <a:gd name="T18" fmla="*/ 352658 w 410"/>
                  <a:gd name="T19" fmla="*/ 190040 h 589"/>
                  <a:gd name="T20" fmla="*/ 131588 w 410"/>
                  <a:gd name="T21" fmla="*/ 119501 h 589"/>
                  <a:gd name="T22" fmla="*/ 125447 w 410"/>
                  <a:gd name="T23" fmla="*/ 108713 h 589"/>
                  <a:gd name="T24" fmla="*/ 179837 w 410"/>
                  <a:gd name="T25" fmla="*/ 38174 h 589"/>
                  <a:gd name="T26" fmla="*/ 185977 w 410"/>
                  <a:gd name="T27" fmla="*/ 40664 h 589"/>
                  <a:gd name="T28" fmla="*/ 235104 w 410"/>
                  <a:gd name="T29" fmla="*/ 115353 h 589"/>
                  <a:gd name="T30" fmla="*/ 144747 w 410"/>
                  <a:gd name="T31" fmla="*/ 106224 h 589"/>
                  <a:gd name="T32" fmla="*/ 179837 w 410"/>
                  <a:gd name="T33" fmla="*/ 56431 h 589"/>
                  <a:gd name="T34" fmla="*/ 49127 w 410"/>
                  <a:gd name="T35" fmla="*/ 130290 h 589"/>
                  <a:gd name="T36" fmla="*/ 85972 w 410"/>
                  <a:gd name="T37" fmla="*/ 104565 h 589"/>
                  <a:gd name="T38" fmla="*/ 71058 w 410"/>
                  <a:gd name="T39" fmla="*/ 128631 h 589"/>
                  <a:gd name="T40" fmla="*/ 236859 w 410"/>
                  <a:gd name="T41" fmla="*/ 135268 h 589"/>
                  <a:gd name="T42" fmla="*/ 71935 w 410"/>
                  <a:gd name="T43" fmla="*/ 141907 h 589"/>
                  <a:gd name="T44" fmla="*/ 85972 w 410"/>
                  <a:gd name="T45" fmla="*/ 165145 h 589"/>
                  <a:gd name="T46" fmla="*/ 76322 w 410"/>
                  <a:gd name="T47" fmla="*/ 165145 h 589"/>
                  <a:gd name="T48" fmla="*/ 49127 w 410"/>
                  <a:gd name="T49" fmla="*/ 130290 h 589"/>
                  <a:gd name="T50" fmla="*/ 284231 w 410"/>
                  <a:gd name="T51" fmla="*/ 200829 h 589"/>
                  <a:gd name="T52" fmla="*/ 274581 w 410"/>
                  <a:gd name="T53" fmla="*/ 191701 h 589"/>
                  <a:gd name="T54" fmla="*/ 130713 w 410"/>
                  <a:gd name="T55" fmla="*/ 177591 h 589"/>
                  <a:gd name="T56" fmla="*/ 130713 w 410"/>
                  <a:gd name="T57" fmla="*/ 164315 h 589"/>
                  <a:gd name="T58" fmla="*/ 274581 w 410"/>
                  <a:gd name="T59" fmla="*/ 150206 h 589"/>
                  <a:gd name="T60" fmla="*/ 278967 w 410"/>
                  <a:gd name="T61" fmla="*/ 138588 h 589"/>
                  <a:gd name="T62" fmla="*/ 310549 w 410"/>
                  <a:gd name="T63" fmla="*/ 165974 h 589"/>
                  <a:gd name="T64" fmla="*/ 49127 w 410"/>
                  <a:gd name="T65" fmla="*/ 202488 h 589"/>
                  <a:gd name="T66" fmla="*/ 85972 w 410"/>
                  <a:gd name="T67" fmla="*/ 176762 h 589"/>
                  <a:gd name="T68" fmla="*/ 71058 w 410"/>
                  <a:gd name="T69" fmla="*/ 200829 h 589"/>
                  <a:gd name="T70" fmla="*/ 236859 w 410"/>
                  <a:gd name="T71" fmla="*/ 207468 h 589"/>
                  <a:gd name="T72" fmla="*/ 71935 w 410"/>
                  <a:gd name="T73" fmla="*/ 214107 h 589"/>
                  <a:gd name="T74" fmla="*/ 85972 w 410"/>
                  <a:gd name="T75" fmla="*/ 237342 h 589"/>
                  <a:gd name="T76" fmla="*/ 76322 w 410"/>
                  <a:gd name="T77" fmla="*/ 237342 h 589"/>
                  <a:gd name="T78" fmla="*/ 49127 w 410"/>
                  <a:gd name="T79" fmla="*/ 202488 h 589"/>
                  <a:gd name="T80" fmla="*/ 284231 w 410"/>
                  <a:gd name="T81" fmla="*/ 273027 h 589"/>
                  <a:gd name="T82" fmla="*/ 274581 w 410"/>
                  <a:gd name="T83" fmla="*/ 263900 h 589"/>
                  <a:gd name="T84" fmla="*/ 130713 w 410"/>
                  <a:gd name="T85" fmla="*/ 249792 h 589"/>
                  <a:gd name="T86" fmla="*/ 130713 w 410"/>
                  <a:gd name="T87" fmla="*/ 236513 h 589"/>
                  <a:gd name="T88" fmla="*/ 274581 w 410"/>
                  <a:gd name="T89" fmla="*/ 222406 h 589"/>
                  <a:gd name="T90" fmla="*/ 278967 w 410"/>
                  <a:gd name="T91" fmla="*/ 210788 h 589"/>
                  <a:gd name="T92" fmla="*/ 310549 w 410"/>
                  <a:gd name="T93" fmla="*/ 238172 h 58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410"/>
                  <a:gd name="T142" fmla="*/ 0 h 589"/>
                  <a:gd name="T143" fmla="*/ 410 w 410"/>
                  <a:gd name="T144" fmla="*/ 589 h 58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410" h="589">
                    <a:moveTo>
                      <a:pt x="402" y="229"/>
                    </a:moveTo>
                    <a:cubicBezTo>
                      <a:pt x="397" y="229"/>
                      <a:pt x="394" y="233"/>
                      <a:pt x="394" y="237"/>
                    </a:cubicBezTo>
                    <a:cubicBezTo>
                      <a:pt x="394" y="549"/>
                      <a:pt x="394" y="549"/>
                      <a:pt x="394" y="549"/>
                    </a:cubicBezTo>
                    <a:cubicBezTo>
                      <a:pt x="394" y="562"/>
                      <a:pt x="383" y="573"/>
                      <a:pt x="370" y="573"/>
                    </a:cubicBezTo>
                    <a:cubicBezTo>
                      <a:pt x="41" y="573"/>
                      <a:pt x="41" y="573"/>
                      <a:pt x="41" y="573"/>
                    </a:cubicBezTo>
                    <a:cubicBezTo>
                      <a:pt x="27" y="573"/>
                      <a:pt x="17" y="562"/>
                      <a:pt x="16" y="549"/>
                    </a:cubicBezTo>
                    <a:cubicBezTo>
                      <a:pt x="16" y="205"/>
                      <a:pt x="16" y="205"/>
                      <a:pt x="16" y="205"/>
                    </a:cubicBezTo>
                    <a:cubicBezTo>
                      <a:pt x="17" y="101"/>
                      <a:pt x="101" y="16"/>
                      <a:pt x="205" y="16"/>
                    </a:cubicBezTo>
                    <a:cubicBezTo>
                      <a:pt x="309" y="16"/>
                      <a:pt x="394" y="101"/>
                      <a:pt x="394" y="205"/>
                    </a:cubicBezTo>
                    <a:cubicBezTo>
                      <a:pt x="394" y="209"/>
                      <a:pt x="397" y="213"/>
                      <a:pt x="402" y="213"/>
                    </a:cubicBezTo>
                    <a:cubicBezTo>
                      <a:pt x="406" y="213"/>
                      <a:pt x="410" y="209"/>
                      <a:pt x="410" y="205"/>
                    </a:cubicBezTo>
                    <a:cubicBezTo>
                      <a:pt x="410" y="205"/>
                      <a:pt x="410" y="205"/>
                      <a:pt x="410" y="205"/>
                    </a:cubicBezTo>
                    <a:cubicBezTo>
                      <a:pt x="410" y="92"/>
                      <a:pt x="318" y="0"/>
                      <a:pt x="205" y="0"/>
                    </a:cubicBezTo>
                    <a:cubicBezTo>
                      <a:pt x="92" y="0"/>
                      <a:pt x="0" y="92"/>
                      <a:pt x="0" y="205"/>
                    </a:cubicBezTo>
                    <a:cubicBezTo>
                      <a:pt x="1" y="549"/>
                      <a:pt x="1" y="549"/>
                      <a:pt x="1" y="549"/>
                    </a:cubicBezTo>
                    <a:cubicBezTo>
                      <a:pt x="1" y="571"/>
                      <a:pt x="18" y="589"/>
                      <a:pt x="41" y="589"/>
                    </a:cubicBezTo>
                    <a:cubicBezTo>
                      <a:pt x="370" y="589"/>
                      <a:pt x="370" y="589"/>
                      <a:pt x="370" y="589"/>
                    </a:cubicBezTo>
                    <a:cubicBezTo>
                      <a:pt x="392" y="589"/>
                      <a:pt x="410" y="571"/>
                      <a:pt x="410" y="549"/>
                    </a:cubicBezTo>
                    <a:cubicBezTo>
                      <a:pt x="410" y="237"/>
                      <a:pt x="410" y="237"/>
                      <a:pt x="410" y="237"/>
                    </a:cubicBezTo>
                    <a:cubicBezTo>
                      <a:pt x="410" y="233"/>
                      <a:pt x="406" y="229"/>
                      <a:pt x="402" y="229"/>
                    </a:cubicBezTo>
                    <a:moveTo>
                      <a:pt x="261" y="144"/>
                    </a:moveTo>
                    <a:cubicBezTo>
                      <a:pt x="150" y="144"/>
                      <a:pt x="150" y="144"/>
                      <a:pt x="150" y="144"/>
                    </a:cubicBezTo>
                    <a:cubicBezTo>
                      <a:pt x="147" y="144"/>
                      <a:pt x="144" y="142"/>
                      <a:pt x="143" y="139"/>
                    </a:cubicBezTo>
                    <a:cubicBezTo>
                      <a:pt x="142" y="137"/>
                      <a:pt x="142" y="134"/>
                      <a:pt x="143" y="131"/>
                    </a:cubicBezTo>
                    <a:cubicBezTo>
                      <a:pt x="199" y="49"/>
                      <a:pt x="199" y="49"/>
                      <a:pt x="199" y="49"/>
                    </a:cubicBezTo>
                    <a:cubicBezTo>
                      <a:pt x="200" y="47"/>
                      <a:pt x="202" y="46"/>
                      <a:pt x="205" y="46"/>
                    </a:cubicBezTo>
                    <a:cubicBezTo>
                      <a:pt x="205" y="46"/>
                      <a:pt x="205" y="46"/>
                      <a:pt x="205" y="46"/>
                    </a:cubicBezTo>
                    <a:cubicBezTo>
                      <a:pt x="208" y="46"/>
                      <a:pt x="210" y="47"/>
                      <a:pt x="212" y="49"/>
                    </a:cubicBezTo>
                    <a:cubicBezTo>
                      <a:pt x="268" y="131"/>
                      <a:pt x="268" y="131"/>
                      <a:pt x="268" y="131"/>
                    </a:cubicBezTo>
                    <a:cubicBezTo>
                      <a:pt x="269" y="134"/>
                      <a:pt x="269" y="137"/>
                      <a:pt x="268" y="139"/>
                    </a:cubicBezTo>
                    <a:cubicBezTo>
                      <a:pt x="267" y="142"/>
                      <a:pt x="264" y="144"/>
                      <a:pt x="261" y="144"/>
                    </a:cubicBezTo>
                    <a:moveTo>
                      <a:pt x="165" y="128"/>
                    </a:moveTo>
                    <a:cubicBezTo>
                      <a:pt x="246" y="128"/>
                      <a:pt x="246" y="128"/>
                      <a:pt x="246" y="128"/>
                    </a:cubicBezTo>
                    <a:cubicBezTo>
                      <a:pt x="205" y="68"/>
                      <a:pt x="205" y="68"/>
                      <a:pt x="205" y="68"/>
                    </a:cubicBezTo>
                    <a:lnTo>
                      <a:pt x="165" y="128"/>
                    </a:lnTo>
                    <a:close/>
                    <a:moveTo>
                      <a:pt x="56" y="157"/>
                    </a:moveTo>
                    <a:cubicBezTo>
                      <a:pt x="87" y="126"/>
                      <a:pt x="87" y="126"/>
                      <a:pt x="87" y="126"/>
                    </a:cubicBezTo>
                    <a:cubicBezTo>
                      <a:pt x="90" y="123"/>
                      <a:pt x="95" y="123"/>
                      <a:pt x="98" y="126"/>
                    </a:cubicBezTo>
                    <a:cubicBezTo>
                      <a:pt x="102" y="129"/>
                      <a:pt x="102" y="134"/>
                      <a:pt x="98" y="137"/>
                    </a:cubicBezTo>
                    <a:cubicBezTo>
                      <a:pt x="81" y="155"/>
                      <a:pt x="81" y="155"/>
                      <a:pt x="81" y="155"/>
                    </a:cubicBezTo>
                    <a:cubicBezTo>
                      <a:pt x="262" y="155"/>
                      <a:pt x="262" y="155"/>
                      <a:pt x="262" y="155"/>
                    </a:cubicBezTo>
                    <a:cubicBezTo>
                      <a:pt x="267" y="155"/>
                      <a:pt x="270" y="158"/>
                      <a:pt x="270" y="163"/>
                    </a:cubicBezTo>
                    <a:cubicBezTo>
                      <a:pt x="270" y="167"/>
                      <a:pt x="267" y="171"/>
                      <a:pt x="262" y="171"/>
                    </a:cubicBezTo>
                    <a:cubicBezTo>
                      <a:pt x="82" y="171"/>
                      <a:pt x="82" y="171"/>
                      <a:pt x="82" y="171"/>
                    </a:cubicBezTo>
                    <a:cubicBezTo>
                      <a:pt x="98" y="188"/>
                      <a:pt x="98" y="188"/>
                      <a:pt x="98" y="188"/>
                    </a:cubicBezTo>
                    <a:cubicBezTo>
                      <a:pt x="102" y="191"/>
                      <a:pt x="102" y="196"/>
                      <a:pt x="98" y="199"/>
                    </a:cubicBezTo>
                    <a:cubicBezTo>
                      <a:pt x="97" y="200"/>
                      <a:pt x="95" y="201"/>
                      <a:pt x="93" y="201"/>
                    </a:cubicBezTo>
                    <a:cubicBezTo>
                      <a:pt x="91" y="201"/>
                      <a:pt x="89" y="200"/>
                      <a:pt x="87" y="199"/>
                    </a:cubicBezTo>
                    <a:cubicBezTo>
                      <a:pt x="56" y="168"/>
                      <a:pt x="56" y="168"/>
                      <a:pt x="56" y="168"/>
                    </a:cubicBezTo>
                    <a:cubicBezTo>
                      <a:pt x="53" y="165"/>
                      <a:pt x="53" y="160"/>
                      <a:pt x="56" y="157"/>
                    </a:cubicBezTo>
                    <a:moveTo>
                      <a:pt x="354" y="212"/>
                    </a:moveTo>
                    <a:cubicBezTo>
                      <a:pt x="324" y="242"/>
                      <a:pt x="324" y="242"/>
                      <a:pt x="324" y="242"/>
                    </a:cubicBezTo>
                    <a:cubicBezTo>
                      <a:pt x="321" y="245"/>
                      <a:pt x="316" y="245"/>
                      <a:pt x="313" y="242"/>
                    </a:cubicBezTo>
                    <a:cubicBezTo>
                      <a:pt x="309" y="239"/>
                      <a:pt x="309" y="234"/>
                      <a:pt x="313" y="231"/>
                    </a:cubicBezTo>
                    <a:cubicBezTo>
                      <a:pt x="330" y="214"/>
                      <a:pt x="330" y="214"/>
                      <a:pt x="330" y="214"/>
                    </a:cubicBezTo>
                    <a:cubicBezTo>
                      <a:pt x="149" y="214"/>
                      <a:pt x="149" y="214"/>
                      <a:pt x="149" y="214"/>
                    </a:cubicBezTo>
                    <a:cubicBezTo>
                      <a:pt x="144" y="214"/>
                      <a:pt x="141" y="210"/>
                      <a:pt x="141" y="206"/>
                    </a:cubicBezTo>
                    <a:cubicBezTo>
                      <a:pt x="141" y="201"/>
                      <a:pt x="144" y="198"/>
                      <a:pt x="149" y="198"/>
                    </a:cubicBezTo>
                    <a:cubicBezTo>
                      <a:pt x="329" y="198"/>
                      <a:pt x="329" y="198"/>
                      <a:pt x="329" y="198"/>
                    </a:cubicBezTo>
                    <a:cubicBezTo>
                      <a:pt x="313" y="181"/>
                      <a:pt x="313" y="181"/>
                      <a:pt x="313" y="181"/>
                    </a:cubicBezTo>
                    <a:cubicBezTo>
                      <a:pt x="309" y="178"/>
                      <a:pt x="309" y="173"/>
                      <a:pt x="313" y="170"/>
                    </a:cubicBezTo>
                    <a:cubicBezTo>
                      <a:pt x="314" y="168"/>
                      <a:pt x="316" y="167"/>
                      <a:pt x="318" y="167"/>
                    </a:cubicBezTo>
                    <a:cubicBezTo>
                      <a:pt x="320" y="167"/>
                      <a:pt x="322" y="168"/>
                      <a:pt x="324" y="170"/>
                    </a:cubicBezTo>
                    <a:cubicBezTo>
                      <a:pt x="354" y="200"/>
                      <a:pt x="354" y="200"/>
                      <a:pt x="354" y="200"/>
                    </a:cubicBezTo>
                    <a:cubicBezTo>
                      <a:pt x="358" y="203"/>
                      <a:pt x="358" y="208"/>
                      <a:pt x="354" y="212"/>
                    </a:cubicBezTo>
                    <a:moveTo>
                      <a:pt x="56" y="244"/>
                    </a:moveTo>
                    <a:cubicBezTo>
                      <a:pt x="87" y="213"/>
                      <a:pt x="87" y="213"/>
                      <a:pt x="87" y="213"/>
                    </a:cubicBezTo>
                    <a:cubicBezTo>
                      <a:pt x="90" y="210"/>
                      <a:pt x="95" y="210"/>
                      <a:pt x="98" y="213"/>
                    </a:cubicBezTo>
                    <a:cubicBezTo>
                      <a:pt x="102" y="216"/>
                      <a:pt x="102" y="221"/>
                      <a:pt x="98" y="224"/>
                    </a:cubicBezTo>
                    <a:cubicBezTo>
                      <a:pt x="81" y="242"/>
                      <a:pt x="81" y="242"/>
                      <a:pt x="81" y="242"/>
                    </a:cubicBezTo>
                    <a:cubicBezTo>
                      <a:pt x="262" y="242"/>
                      <a:pt x="262" y="242"/>
                      <a:pt x="262" y="242"/>
                    </a:cubicBezTo>
                    <a:cubicBezTo>
                      <a:pt x="267" y="242"/>
                      <a:pt x="270" y="245"/>
                      <a:pt x="270" y="250"/>
                    </a:cubicBezTo>
                    <a:cubicBezTo>
                      <a:pt x="270" y="254"/>
                      <a:pt x="267" y="258"/>
                      <a:pt x="262" y="258"/>
                    </a:cubicBezTo>
                    <a:cubicBezTo>
                      <a:pt x="82" y="258"/>
                      <a:pt x="82" y="258"/>
                      <a:pt x="82" y="258"/>
                    </a:cubicBezTo>
                    <a:cubicBezTo>
                      <a:pt x="98" y="274"/>
                      <a:pt x="98" y="274"/>
                      <a:pt x="98" y="274"/>
                    </a:cubicBezTo>
                    <a:cubicBezTo>
                      <a:pt x="102" y="278"/>
                      <a:pt x="102" y="283"/>
                      <a:pt x="98" y="286"/>
                    </a:cubicBezTo>
                    <a:cubicBezTo>
                      <a:pt x="97" y="287"/>
                      <a:pt x="95" y="288"/>
                      <a:pt x="93" y="288"/>
                    </a:cubicBezTo>
                    <a:cubicBezTo>
                      <a:pt x="91" y="288"/>
                      <a:pt x="89" y="287"/>
                      <a:pt x="87" y="286"/>
                    </a:cubicBezTo>
                    <a:cubicBezTo>
                      <a:pt x="56" y="255"/>
                      <a:pt x="56" y="255"/>
                      <a:pt x="56" y="255"/>
                    </a:cubicBezTo>
                    <a:cubicBezTo>
                      <a:pt x="53" y="252"/>
                      <a:pt x="53" y="247"/>
                      <a:pt x="56" y="244"/>
                    </a:cubicBezTo>
                    <a:moveTo>
                      <a:pt x="354" y="298"/>
                    </a:moveTo>
                    <a:cubicBezTo>
                      <a:pt x="324" y="329"/>
                      <a:pt x="324" y="329"/>
                      <a:pt x="324" y="329"/>
                    </a:cubicBezTo>
                    <a:cubicBezTo>
                      <a:pt x="321" y="332"/>
                      <a:pt x="316" y="332"/>
                      <a:pt x="313" y="329"/>
                    </a:cubicBezTo>
                    <a:cubicBezTo>
                      <a:pt x="309" y="326"/>
                      <a:pt x="309" y="321"/>
                      <a:pt x="313" y="318"/>
                    </a:cubicBezTo>
                    <a:cubicBezTo>
                      <a:pt x="330" y="301"/>
                      <a:pt x="330" y="301"/>
                      <a:pt x="330" y="301"/>
                    </a:cubicBezTo>
                    <a:cubicBezTo>
                      <a:pt x="149" y="301"/>
                      <a:pt x="149" y="301"/>
                      <a:pt x="149" y="301"/>
                    </a:cubicBezTo>
                    <a:cubicBezTo>
                      <a:pt x="144" y="301"/>
                      <a:pt x="141" y="297"/>
                      <a:pt x="141" y="293"/>
                    </a:cubicBezTo>
                    <a:cubicBezTo>
                      <a:pt x="141" y="288"/>
                      <a:pt x="144" y="285"/>
                      <a:pt x="149" y="285"/>
                    </a:cubicBezTo>
                    <a:cubicBezTo>
                      <a:pt x="329" y="285"/>
                      <a:pt x="329" y="285"/>
                      <a:pt x="329" y="285"/>
                    </a:cubicBezTo>
                    <a:cubicBezTo>
                      <a:pt x="313" y="268"/>
                      <a:pt x="313" y="268"/>
                      <a:pt x="313" y="268"/>
                    </a:cubicBezTo>
                    <a:cubicBezTo>
                      <a:pt x="309" y="265"/>
                      <a:pt x="309" y="260"/>
                      <a:pt x="313" y="256"/>
                    </a:cubicBezTo>
                    <a:cubicBezTo>
                      <a:pt x="314" y="255"/>
                      <a:pt x="316" y="254"/>
                      <a:pt x="318" y="254"/>
                    </a:cubicBezTo>
                    <a:cubicBezTo>
                      <a:pt x="320" y="254"/>
                      <a:pt x="322" y="255"/>
                      <a:pt x="324" y="256"/>
                    </a:cubicBezTo>
                    <a:cubicBezTo>
                      <a:pt x="354" y="287"/>
                      <a:pt x="354" y="287"/>
                      <a:pt x="354" y="287"/>
                    </a:cubicBezTo>
                    <a:cubicBezTo>
                      <a:pt x="358" y="290"/>
                      <a:pt x="358" y="295"/>
                      <a:pt x="354" y="298"/>
                    </a:cubicBezTo>
                  </a:path>
                </a:pathLst>
              </a:custGeom>
              <a:solidFill>
                <a:srgbClr val="8F3F7B"/>
              </a:solidFill>
              <a:ln>
                <a:noFill/>
              </a:ln>
              <a:extLst>
                <a:ext uri="{91240B29-F687-4F45-9708-019B960494DF}">
                  <a14:hiddenLine xmlns:a14="http://schemas.microsoft.com/office/drawing/2010/main" w="9525">
                    <a:solidFill>
                      <a:srgbClr val="000000"/>
                    </a:solidFill>
                    <a:round/>
                    <a:headEnd/>
                    <a:tailEnd/>
                  </a14:hiddenLine>
                </a:ext>
              </a:extLst>
            </p:spPr>
            <p:txBody>
              <a:bodyPr tIns="1080000" anchor="ctr"/>
              <a:lstStyle/>
              <a:p>
                <a:endParaRPr lang="en-US"/>
              </a:p>
            </p:txBody>
          </p:sp>
        </p:grpSp>
      </p:grpSp>
    </p:spTree>
    <p:extLst>
      <p:ext uri="{BB962C8B-B14F-4D97-AF65-F5344CB8AC3E}">
        <p14:creationId xmlns:p14="http://schemas.microsoft.com/office/powerpoint/2010/main" val="369201372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MASQUE </a:t>
            </a:r>
            <a:r>
              <a:rPr lang="en-US" altLang="en-US"/>
              <a:t>enabled 5GS</a:t>
            </a:r>
            <a:br>
              <a:rPr lang="en-US" altLang="en-US"/>
            </a:br>
            <a:r>
              <a:rPr lang="en-US" altLang="en-US"/>
              <a:t>B</a:t>
            </a:r>
            <a:r>
              <a:rPr lang="en-US" altLang="en-US" sz="4000"/>
              <a:t>enefits this proposal brings</a:t>
            </a:r>
            <a:endParaRPr lang="en-GB" altLang="en-US"/>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838201" y="1825625"/>
            <a:ext cx="5186516" cy="4351338"/>
          </a:xfrm>
        </p:spPr>
        <p:txBody>
          <a:bodyPr/>
          <a:lstStyle/>
          <a:p>
            <a:pPr marL="264795" indent="-264795"/>
            <a:r>
              <a:rPr lang="en-US" sz="1600" b="1"/>
              <a:t> 5GS may generalize the usage of MASQUE that has been  introduced for ATSSS in Release’18.</a:t>
            </a:r>
          </a:p>
          <a:p>
            <a:pPr marL="0" indent="0">
              <a:buNone/>
            </a:pPr>
            <a:r>
              <a:rPr lang="en-US" sz="1400"/>
              <a:t>MNO may be able to satisfy user E2E concern for privacy and the network needs integrating the MASQUE relay in the UPF (i.e. the Mobile network takes part in the relay service ). </a:t>
            </a:r>
          </a:p>
          <a:p>
            <a:pPr marL="457200" lvl="1" indent="0">
              <a:buNone/>
            </a:pPr>
            <a:r>
              <a:rPr lang="en-US" sz="1400"/>
              <a:t>MASQUE can be used for exchange of explicit information between end-points and in-network relays. Integrated in the UPF Policy Control Enforcement Point, it may facilitate Traffic Detection on guaranteed information for:</a:t>
            </a:r>
          </a:p>
          <a:p>
            <a:pPr lvl="2"/>
            <a:r>
              <a:rPr lang="en-US" sz="1400" b="1"/>
              <a:t>Traffic Management (e.g. QoS, charging…)</a:t>
            </a:r>
          </a:p>
          <a:p>
            <a:pPr lvl="2"/>
            <a:r>
              <a:rPr lang="en-US" sz="1400" b="1"/>
              <a:t>Traffic Data Collection (e.g. for Analytics)</a:t>
            </a:r>
          </a:p>
          <a:p>
            <a:pPr marL="457200" lvl="1" indent="0">
              <a:buNone/>
            </a:pPr>
            <a:r>
              <a:rPr lang="en-US" sz="1400"/>
              <a:t>(Compared to using information from passive listeners,  suffering from increasing encryption trend and conditioned to traffic changes)</a:t>
            </a:r>
          </a:p>
          <a:p>
            <a:pPr marL="0" indent="0">
              <a:buNone/>
            </a:pPr>
            <a:r>
              <a:rPr lang="en-GB" sz="1400"/>
              <a:t>The information exchanged is controlled, correct and useful. It is not subject to changes in communication patterns and in how traffic flows are observed by the network.</a:t>
            </a:r>
            <a:endParaRPr lang="en-US" altLang="en-US" sz="1400"/>
          </a:p>
        </p:txBody>
      </p:sp>
      <p:pic>
        <p:nvPicPr>
          <p:cNvPr id="2" name="Picture 1">
            <a:extLst>
              <a:ext uri="{FF2B5EF4-FFF2-40B4-BE49-F238E27FC236}">
                <a16:creationId xmlns:a16="http://schemas.microsoft.com/office/drawing/2014/main" id="{765C09B1-9F1B-286C-6002-8C1045C5F0F2}"/>
              </a:ext>
            </a:extLst>
          </p:cNvPr>
          <p:cNvPicPr>
            <a:picLocks noChangeAspect="1"/>
          </p:cNvPicPr>
          <p:nvPr/>
        </p:nvPicPr>
        <p:blipFill>
          <a:blip r:embed="rId2"/>
          <a:stretch>
            <a:fillRect/>
          </a:stretch>
        </p:blipFill>
        <p:spPr>
          <a:xfrm>
            <a:off x="5674302" y="2279785"/>
            <a:ext cx="6240908" cy="2631428"/>
          </a:xfrm>
          <a:prstGeom prst="rect">
            <a:avLst/>
          </a:prstGeom>
        </p:spPr>
      </p:pic>
      <p:sp>
        <p:nvSpPr>
          <p:cNvPr id="4" name="TextBox 3">
            <a:extLst>
              <a:ext uri="{FF2B5EF4-FFF2-40B4-BE49-F238E27FC236}">
                <a16:creationId xmlns:a16="http://schemas.microsoft.com/office/drawing/2014/main" id="{705E1F4A-2D23-0697-DCD9-F62E5504C652}"/>
              </a:ext>
            </a:extLst>
          </p:cNvPr>
          <p:cNvSpPr txBox="1"/>
          <p:nvPr/>
        </p:nvSpPr>
        <p:spPr>
          <a:xfrm>
            <a:off x="1033090" y="5892268"/>
            <a:ext cx="10513140" cy="369332"/>
          </a:xfrm>
          <a:prstGeom prst="rect">
            <a:avLst/>
          </a:prstGeom>
          <a:solidFill>
            <a:srgbClr val="0070C0"/>
          </a:solidFill>
        </p:spPr>
        <p:txBody>
          <a:bodyPr wrap="square" lIns="91440" tIns="45720" rIns="91440" bIns="45720" rtlCol="0" anchor="t">
            <a:spAutoFit/>
          </a:bodyPr>
          <a:lstStyle/>
          <a:p>
            <a:pPr algn="ctr"/>
            <a:r>
              <a:rPr lang="en-GB" sz="1600">
                <a:solidFill>
                  <a:schemeClr val="bg1"/>
                </a:solidFill>
                <a:latin typeface="+mn-lt"/>
                <a:cs typeface="Arial"/>
              </a:rPr>
              <a:t>It may be an opportunity for new use cases and for MNOs to establish new and well-defined business </a:t>
            </a:r>
            <a:r>
              <a:rPr lang="en-GB">
                <a:solidFill>
                  <a:schemeClr val="bg1"/>
                </a:solidFill>
                <a:latin typeface="+mn-lt"/>
                <a:cs typeface="Arial"/>
              </a:rPr>
              <a:t>relationships</a:t>
            </a:r>
            <a:r>
              <a:rPr lang="en-GB">
                <a:solidFill>
                  <a:schemeClr val="bg1"/>
                </a:solidFill>
                <a:latin typeface="Arial"/>
                <a:cs typeface="Arial"/>
              </a:rPr>
              <a:t> </a:t>
            </a:r>
            <a:endParaRPr lang="en-US" sz="1600"/>
          </a:p>
        </p:txBody>
      </p:sp>
    </p:spTree>
    <p:extLst>
      <p:ext uri="{BB962C8B-B14F-4D97-AF65-F5344CB8AC3E}">
        <p14:creationId xmlns:p14="http://schemas.microsoft.com/office/powerpoint/2010/main" val="2420897304"/>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8C05105-8B61-E880-FA22-9D98557B1A60}"/>
              </a:ext>
            </a:extLst>
          </p:cNvPr>
          <p:cNvSpPr>
            <a:spLocks noGrp="1"/>
          </p:cNvSpPr>
          <p:nvPr>
            <p:ph type="title"/>
          </p:nvPr>
        </p:nvSpPr>
        <p:spPr/>
        <p:txBody>
          <a:bodyPr/>
          <a:lstStyle/>
          <a:p>
            <a:r>
              <a:rPr lang="en-US"/>
              <a:t>SID Summary</a:t>
            </a:r>
          </a:p>
        </p:txBody>
      </p:sp>
      <p:sp>
        <p:nvSpPr>
          <p:cNvPr id="5" name="Content Placeholder 4">
            <a:extLst>
              <a:ext uri="{FF2B5EF4-FFF2-40B4-BE49-F238E27FC236}">
                <a16:creationId xmlns:a16="http://schemas.microsoft.com/office/drawing/2014/main" id="{62177370-1DAB-67E9-81E7-4F675DC0091C}"/>
              </a:ext>
            </a:extLst>
          </p:cNvPr>
          <p:cNvSpPr>
            <a:spLocks noGrp="1"/>
          </p:cNvSpPr>
          <p:nvPr>
            <p:ph idx="1"/>
          </p:nvPr>
        </p:nvSpPr>
        <p:spPr/>
        <p:txBody>
          <a:bodyPr/>
          <a:lstStyle/>
          <a:p>
            <a:pPr marL="264795" indent="-264795">
              <a:defRPr/>
            </a:pPr>
            <a:r>
              <a:rPr lang="en-US" sz="1600">
                <a:solidFill>
                  <a:prstClr val="black"/>
                </a:solidFill>
              </a:rPr>
              <a:t>Main objective of this study is to study the potential of MASQUE technology to enhance 5GC Traffic management capabilities. </a:t>
            </a:r>
          </a:p>
          <a:p>
            <a:pPr marL="264795" indent="-264795">
              <a:defRPr/>
            </a:pPr>
            <a:r>
              <a:rPr lang="en-US" sz="1600">
                <a:solidFill>
                  <a:prstClr val="black"/>
                </a:solidFill>
              </a:rPr>
              <a:t>The Study evaluates whether ATSSS MASQUE proxy in UPF should be generalized in Release’19.</a:t>
            </a:r>
          </a:p>
          <a:p>
            <a:pPr marL="264795" indent="-264795">
              <a:defRPr/>
            </a:pPr>
            <a:r>
              <a:rPr lang="en-US" sz="1600">
                <a:solidFill>
                  <a:prstClr val="black"/>
                </a:solidFill>
              </a:rPr>
              <a:t>This study determines whether and how MASQUE capabilities in the 5GC user plane: </a:t>
            </a:r>
          </a:p>
          <a:p>
            <a:pPr marL="721995" lvl="1" indent="-264795">
              <a:defRPr/>
            </a:pPr>
            <a:r>
              <a:rPr lang="en-US" sz="1600">
                <a:solidFill>
                  <a:prstClr val="black"/>
                </a:solidFill>
              </a:rPr>
              <a:t>Can benefit the 5GS Traffic management by explicit information exchange on fully encrypted traffic. The study identifies the relevant information that would be exposed.</a:t>
            </a:r>
          </a:p>
          <a:p>
            <a:pPr marL="721995" lvl="1" indent="-264795">
              <a:defRPr/>
            </a:pPr>
            <a:r>
              <a:rPr lang="en-US" sz="1600">
                <a:solidFill>
                  <a:prstClr val="black"/>
                </a:solidFill>
              </a:rPr>
              <a:t>Can benefit other 5GC functions like reporting of user plane data as input to analytics or to monitor the correct URSP enforcement in the UE. </a:t>
            </a:r>
          </a:p>
          <a:p>
            <a:pPr marL="721995" lvl="1" indent="-264795">
              <a:defRPr/>
            </a:pPr>
            <a:r>
              <a:rPr lang="en-US" sz="1600">
                <a:solidFill>
                  <a:prstClr val="black"/>
                </a:solidFill>
              </a:rPr>
              <a:t>Need to be advertised towards the UE, and which information the UE needs to be provisioned with if any. </a:t>
            </a:r>
          </a:p>
          <a:p>
            <a:pPr marL="721995" lvl="1" indent="-264795">
              <a:defRPr/>
            </a:pPr>
            <a:r>
              <a:rPr lang="en-US" sz="1600">
                <a:solidFill>
                  <a:prstClr val="black"/>
                </a:solidFill>
              </a:rPr>
              <a:t>Can integrate in the PCC Framework, and which enhancements are required the PCC framework, if any. </a:t>
            </a:r>
          </a:p>
          <a:p>
            <a:pPr marL="0" indent="0">
              <a:buNone/>
              <a:defRPr/>
            </a:pPr>
            <a:endParaRPr lang="en-US" sz="1600">
              <a:solidFill>
                <a:prstClr val="black"/>
              </a:solidFill>
            </a:endParaRPr>
          </a:p>
          <a:p>
            <a:pPr marL="0" indent="0">
              <a:buNone/>
              <a:defRPr/>
            </a:pPr>
            <a:r>
              <a:rPr lang="en-US" sz="1600">
                <a:solidFill>
                  <a:prstClr val="black"/>
                </a:solidFill>
              </a:rPr>
              <a:t>Any solutions consider user plane transmission efficiency and are not be limited to work with QUIC traffic only or specific MASQUE deployments (i.e. one or two-proxies).</a:t>
            </a:r>
          </a:p>
          <a:p>
            <a:pPr marL="0" indent="0">
              <a:buNone/>
              <a:defRPr/>
            </a:pPr>
            <a:r>
              <a:rPr lang="en-US" sz="1600">
                <a:solidFill>
                  <a:prstClr val="black"/>
                </a:solidFill>
              </a:rPr>
              <a:t>Proposal is to leave HR roaming scenarios out of scope in this release.</a:t>
            </a:r>
          </a:p>
          <a:p>
            <a:endParaRPr lang="en-US" sz="1600"/>
          </a:p>
        </p:txBody>
      </p:sp>
    </p:spTree>
    <p:extLst>
      <p:ext uri="{BB962C8B-B14F-4D97-AF65-F5344CB8AC3E}">
        <p14:creationId xmlns:p14="http://schemas.microsoft.com/office/powerpoint/2010/main" val="496913784"/>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6D558C5159B8B4F9B176D7942557666" ma:contentTypeVersion="8" ma:contentTypeDescription="Create a new document." ma:contentTypeScope="" ma:versionID="3579f20970882bd1d00c478ce3a13542">
  <xsd:schema xmlns:xsd="http://www.w3.org/2001/XMLSchema" xmlns:xs="http://www.w3.org/2001/XMLSchema" xmlns:p="http://schemas.microsoft.com/office/2006/metadata/properties" xmlns:ns2="a666cf78-39a2-4718-9e3a-c97e0f2e2430" xmlns:ns3="5febc012-5c62-464f-8fa7-270037d49f7f" targetNamespace="http://schemas.microsoft.com/office/2006/metadata/properties" ma:root="true" ma:fieldsID="ed9a0d99b71c5880959c2226804d7520" ns2:_="" ns3:_="">
    <xsd:import namespace="a666cf78-39a2-4718-9e3a-c97e0f2e2430"/>
    <xsd:import namespace="5febc012-5c62-464f-8fa7-270037d49f7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66cf78-39a2-4718-9e3a-c97e0f2e243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LengthInSeconds" ma:index="15"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febc012-5c62-464f-8fa7-270037d49f7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5febc012-5c62-464f-8fa7-270037d49f7f"/>
    <ds:schemaRef ds:uri="a666cf78-39a2-4718-9e3a-c97e0f2e2430"/>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4629CDCA-2463-457C-A7E4-C8D5CADB8F50}">
  <ds:schemaRefs>
    <ds:schemaRef ds:uri="5febc012-5c62-464f-8fa7-270037d49f7f"/>
    <ds:schemaRef ds:uri="a666cf78-39a2-4718-9e3a-c97e0f2e243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896</Words>
  <Application>Microsoft Office PowerPoint</Application>
  <PresentationFormat>Widescreen</PresentationFormat>
  <Paragraphs>92</Paragraphs>
  <Slides>6</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vt:i4>
      </vt:variant>
    </vt:vector>
  </HeadingPairs>
  <TitlesOfParts>
    <vt:vector size="14" baseType="lpstr">
      <vt:lpstr>Arial</vt:lpstr>
      <vt:lpstr>Arial </vt:lpstr>
      <vt:lpstr>Calibri</vt:lpstr>
      <vt:lpstr>Calibri Light</vt:lpstr>
      <vt:lpstr>Ericsson Hilda</vt:lpstr>
      <vt:lpstr>Segoe UI</vt:lpstr>
      <vt:lpstr>Times New Roman</vt:lpstr>
      <vt:lpstr>Office Theme</vt:lpstr>
      <vt:lpstr>MASQUE for Enhanced Traffic Management</vt:lpstr>
      <vt:lpstr>MASQUE Specifications</vt:lpstr>
      <vt:lpstr>MASQUE Technology Principles </vt:lpstr>
      <vt:lpstr>MASQUE Deployment Examples</vt:lpstr>
      <vt:lpstr>MASQUE enabled 5GS Benefits this proposal brings</vt:lpstr>
      <vt:lpstr>SID 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Ericsson_May05</cp:lastModifiedBy>
  <cp:revision>2</cp:revision>
  <dcterms:created xsi:type="dcterms:W3CDTF">2010-02-05T13:52:04Z</dcterms:created>
  <dcterms:modified xsi:type="dcterms:W3CDTF">2023-05-12T20:23:52Z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0x01010016D558C5159B8B4F9B176D7942557666</vt:lpwstr>
  </property>
</Properties>
</file>